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 id="2147483666" r:id="rId6"/>
  </p:sldMasterIdLst>
  <p:notesMasterIdLst>
    <p:notesMasterId r:id="rId32"/>
  </p:notesMasterIdLst>
  <p:sldIdLst>
    <p:sldId id="282" r:id="rId7"/>
    <p:sldId id="258" r:id="rId8"/>
    <p:sldId id="260" r:id="rId9"/>
    <p:sldId id="261" r:id="rId10"/>
    <p:sldId id="262" r:id="rId11"/>
    <p:sldId id="263" r:id="rId12"/>
    <p:sldId id="264" r:id="rId13"/>
    <p:sldId id="265" r:id="rId14"/>
    <p:sldId id="266" r:id="rId15"/>
    <p:sldId id="284"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96" autoAdjust="0"/>
    <p:restoredTop sz="78755" autoAdjust="0"/>
  </p:normalViewPr>
  <p:slideViewPr>
    <p:cSldViewPr snapToGrid="0" showGuides="1">
      <p:cViewPr varScale="1">
        <p:scale>
          <a:sx n="41" d="100"/>
          <a:sy n="41" d="100"/>
        </p:scale>
        <p:origin x="54" y="630"/>
      </p:cViewPr>
      <p:guideLst>
        <p:guide orient="horz" pos="2160"/>
        <p:guide pos="3840"/>
        <p:guide orient="horz" pos="139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18/11/2014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CCCBD52F-95FF-43A3-B975-909E50C13C92}" type="slidenum">
              <a:rPr lang="en-GB" smtClean="0">
                <a:solidFill>
                  <a:prstClr val="black"/>
                </a:solidFill>
              </a:rPr>
              <a:pPr/>
              <a:t>1</a:t>
            </a:fld>
            <a:endParaRPr lang="en-GB">
              <a:solidFill>
                <a:prstClr val="black"/>
              </a:solidFill>
            </a:endParaRPr>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1" dirty="0"/>
          </a:p>
        </p:txBody>
      </p:sp>
      <p:sp>
        <p:nvSpPr>
          <p:cNvPr id="4" name="Slide Number Placeholder 3"/>
          <p:cNvSpPr>
            <a:spLocks noGrp="1"/>
          </p:cNvSpPr>
          <p:nvPr>
            <p:ph type="sldNum" sz="quarter" idx="10"/>
          </p:nvPr>
        </p:nvSpPr>
        <p:spPr/>
        <p:txBody>
          <a:bodyPr/>
          <a:lstStyle/>
          <a:p>
            <a:fld id="{AC00780E-0A32-4BE7-AEE3-EA58F304EC9F}" type="slidenum">
              <a:rPr lang="en-GB" smtClean="0"/>
              <a:pPr/>
              <a:t>11</a:t>
            </a:fld>
            <a:endParaRPr lang="en-GB"/>
          </a:p>
        </p:txBody>
      </p:sp>
    </p:spTree>
    <p:extLst>
      <p:ext uri="{BB962C8B-B14F-4D97-AF65-F5344CB8AC3E}">
        <p14:creationId xmlns:p14="http://schemas.microsoft.com/office/powerpoint/2010/main" val="2919532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err="1" smtClean="0"/>
              <a:t>Illegal</a:t>
            </a:r>
            <a:r>
              <a:rPr lang="fr-FR" baseline="0" noProof="0" dirty="0" smtClean="0"/>
              <a:t> </a:t>
            </a:r>
            <a:r>
              <a:rPr lang="fr-FR" baseline="0" noProof="0" dirty="0" err="1" smtClean="0"/>
              <a:t>Logging</a:t>
            </a:r>
            <a:r>
              <a:rPr lang="fr-FR" baseline="0" noProof="0" dirty="0" smtClean="0"/>
              <a:t> Portal : www.illegal-logging.info </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12</a:t>
            </a:fld>
            <a:endParaRPr lang="en-GB"/>
          </a:p>
        </p:txBody>
      </p:sp>
    </p:spTree>
    <p:extLst>
      <p:ext uri="{BB962C8B-B14F-4D97-AF65-F5344CB8AC3E}">
        <p14:creationId xmlns:p14="http://schemas.microsoft.com/office/powerpoint/2010/main" val="220805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13</a:t>
            </a:fld>
            <a:endParaRPr lang="en-GB"/>
          </a:p>
        </p:txBody>
      </p:sp>
    </p:spTree>
    <p:extLst>
      <p:ext uri="{BB962C8B-B14F-4D97-AF65-F5344CB8AC3E}">
        <p14:creationId xmlns:p14="http://schemas.microsoft.com/office/powerpoint/2010/main" val="3559232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21</a:t>
            </a:fld>
            <a:endParaRPr lang="en-GB"/>
          </a:p>
        </p:txBody>
      </p:sp>
    </p:spTree>
    <p:extLst>
      <p:ext uri="{BB962C8B-B14F-4D97-AF65-F5344CB8AC3E}">
        <p14:creationId xmlns:p14="http://schemas.microsoft.com/office/powerpoint/2010/main" val="1396258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22</a:t>
            </a:fld>
            <a:endParaRPr lang="en-GB"/>
          </a:p>
        </p:txBody>
      </p:sp>
    </p:spTree>
    <p:extLst>
      <p:ext uri="{BB962C8B-B14F-4D97-AF65-F5344CB8AC3E}">
        <p14:creationId xmlns:p14="http://schemas.microsoft.com/office/powerpoint/2010/main" val="3934632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baseline="0" noProof="0" dirty="0" smtClean="0"/>
              <a:t>Les entreprises qui mettent en œuvre des systèmes de diligence raisonnée doivent s’assurer que les responsabilités sont clairement définies et mettre en œuvre des formations du personnel lorsque cela est nécessaire. Qui est responsable de quoi ? Par exemple, la responsabilité générale pourrait être assurée par un membre de la haute direction et la responsabilité des activités quotidiennes par le service « Environnement », avec la contribution et la collaboration du service « Achats ». Certaines entreprises peuvent ne pas avoir les compétences nécessaires en interne ; elles doivent alors faire suivre une formation à leur personnel ou engager un consultant pour assumer cette tâche. </a:t>
            </a:r>
          </a:p>
        </p:txBody>
      </p:sp>
      <p:sp>
        <p:nvSpPr>
          <p:cNvPr id="4" name="Foliennummernplatzhalter 3"/>
          <p:cNvSpPr>
            <a:spLocks noGrp="1"/>
          </p:cNvSpPr>
          <p:nvPr>
            <p:ph type="sldNum" sz="quarter" idx="10"/>
          </p:nvPr>
        </p:nvSpPr>
        <p:spPr/>
        <p:txBody>
          <a:bodyPr/>
          <a:lstStyle/>
          <a:p>
            <a:fld id="{CCCBD52F-95FF-43A3-B975-909E50C13C92}" type="slidenum">
              <a:rPr lang="en-GB" smtClean="0"/>
              <a:pPr/>
              <a:t>23</a:t>
            </a:fld>
            <a:endParaRPr lang="en-GB"/>
          </a:p>
        </p:txBody>
      </p:sp>
    </p:spTree>
    <p:extLst>
      <p:ext uri="{BB962C8B-B14F-4D97-AF65-F5344CB8AC3E}">
        <p14:creationId xmlns:p14="http://schemas.microsoft.com/office/powerpoint/2010/main" val="38938850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24</a:t>
            </a:fld>
            <a:endParaRPr lang="en-GB"/>
          </a:p>
        </p:txBody>
      </p:sp>
    </p:spTree>
    <p:extLst>
      <p:ext uri="{BB962C8B-B14F-4D97-AF65-F5344CB8AC3E}">
        <p14:creationId xmlns:p14="http://schemas.microsoft.com/office/powerpoint/2010/main" val="3641791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Les entreprises </a:t>
            </a:r>
            <a:r>
              <a:rPr lang="fr-FR" i="1" noProof="0" dirty="0" smtClean="0"/>
              <a:t>non communautaires ne sont généralement pas </a:t>
            </a:r>
            <a:r>
              <a:rPr lang="fr-FR" i="0" noProof="0" dirty="0" smtClean="0"/>
              <a:t>tenues</a:t>
            </a:r>
            <a:r>
              <a:rPr lang="fr-FR" i="1" noProof="0" dirty="0" smtClean="0"/>
              <a:t> </a:t>
            </a:r>
            <a:r>
              <a:rPr lang="fr-FR" noProof="0" dirty="0" smtClean="0"/>
              <a:t>de mettre un SDC en œuvre </a:t>
            </a:r>
            <a:r>
              <a:rPr lang="fr-FR" i="1" baseline="0" noProof="0" dirty="0" smtClean="0"/>
              <a:t>(à ce stade, vous pouvez demander aux participants  dans quel cas elles seraient tenues de le faire). </a:t>
            </a:r>
            <a:r>
              <a:rPr lang="fr-FR" baseline="0" noProof="0" dirty="0" smtClean="0"/>
              <a:t>Toutefois, leurs clients communautaires leur poseront des questions relativement à la source du bois et à la chaîne d’approvisionnement dans la mesure où ils sont les opérateurs et sont, en tant que tels, tenus d’appliquer une SDR. Cette présentation a pour objectif d’aider les entreprises à savoir ce qu’elles ont à faire et comment le faire lorsque leurs clients leur posent des questions sur les sources du bois.</a:t>
            </a:r>
          </a:p>
          <a:p>
            <a:endParaRPr lang="en-GB" i="1" baseline="0" dirty="0" smtClean="0"/>
          </a:p>
        </p:txBody>
      </p:sp>
      <p:sp>
        <p:nvSpPr>
          <p:cNvPr id="4" name="Slide Number Placeholder 3"/>
          <p:cNvSpPr>
            <a:spLocks noGrp="1"/>
          </p:cNvSpPr>
          <p:nvPr>
            <p:ph type="sldNum" sz="quarter" idx="10"/>
          </p:nvPr>
        </p:nvSpPr>
        <p:spPr/>
        <p:txBody>
          <a:bodyPr/>
          <a:lstStyle/>
          <a:p>
            <a:fld id="{E5C5875E-8829-4689-B7D8-73BEBCE7413E}" type="slidenum">
              <a:rPr lang="en-GB" smtClean="0"/>
              <a:pPr/>
              <a:t>3</a:t>
            </a:fld>
            <a:endParaRPr lang="en-GB"/>
          </a:p>
        </p:txBody>
      </p:sp>
    </p:spTree>
    <p:extLst>
      <p:ext uri="{BB962C8B-B14F-4D97-AF65-F5344CB8AC3E}">
        <p14:creationId xmlns:p14="http://schemas.microsoft.com/office/powerpoint/2010/main" val="1007426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Première étape nécessaire d’un SDR</a:t>
            </a:r>
            <a:r>
              <a:rPr lang="fr-FR" i="0" baseline="0" noProof="0" dirty="0" smtClean="0"/>
              <a:t>.</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4</a:t>
            </a:fld>
            <a:endParaRPr lang="en-GB"/>
          </a:p>
        </p:txBody>
      </p:sp>
    </p:spTree>
    <p:extLst>
      <p:ext uri="{BB962C8B-B14F-4D97-AF65-F5344CB8AC3E}">
        <p14:creationId xmlns:p14="http://schemas.microsoft.com/office/powerpoint/2010/main" val="4225026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Par autres bois on entend du bois d’origine inconnue, du bois illégal ou du bois de la guerre.</a:t>
            </a:r>
          </a:p>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6</a:t>
            </a:fld>
            <a:endParaRPr lang="en-GB"/>
          </a:p>
        </p:txBody>
      </p:sp>
    </p:spTree>
    <p:extLst>
      <p:ext uri="{BB962C8B-B14F-4D97-AF65-F5344CB8AC3E}">
        <p14:creationId xmlns:p14="http://schemas.microsoft.com/office/powerpoint/2010/main" val="3699956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a:p>
        </p:txBody>
      </p:sp>
    </p:spTree>
    <p:extLst>
      <p:ext uri="{BB962C8B-B14F-4D97-AF65-F5344CB8AC3E}">
        <p14:creationId xmlns:p14="http://schemas.microsoft.com/office/powerpoint/2010/main" val="116738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Permis d’enlèvement (</a:t>
            </a:r>
            <a:r>
              <a:rPr lang="fr-FR" i="1" noProof="0" dirty="0" err="1" smtClean="0"/>
              <a:t>removal</a:t>
            </a:r>
            <a:r>
              <a:rPr lang="fr-FR" i="1" noProof="0" dirty="0" smtClean="0"/>
              <a:t> </a:t>
            </a:r>
            <a:r>
              <a:rPr lang="fr-FR" i="1" noProof="0" dirty="0" err="1" smtClean="0"/>
              <a:t>pass</a:t>
            </a:r>
            <a:r>
              <a:rPr lang="fr-FR" noProof="0" dirty="0" smtClean="0"/>
              <a:t>)</a:t>
            </a:r>
            <a:r>
              <a:rPr lang="fr-FR" baseline="0" noProof="0" dirty="0" smtClean="0"/>
              <a:t> : type de document de transport en Malaisie</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7749641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9</a:t>
            </a:fld>
            <a:endParaRPr lang="en-GB"/>
          </a:p>
        </p:txBody>
      </p:sp>
    </p:spTree>
    <p:extLst>
      <p:ext uri="{BB962C8B-B14F-4D97-AF65-F5344CB8AC3E}">
        <p14:creationId xmlns:p14="http://schemas.microsoft.com/office/powerpoint/2010/main" val="536777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Exemple de document insuffisant :</a:t>
            </a:r>
            <a:r>
              <a:rPr lang="fr-FR" baseline="0" noProof="0" dirty="0" smtClean="0"/>
              <a:t> il s’agit-là d’un certificat d’origine indiquant que le bois provient de l’UE. Cela veut simplement dire que le bois a été chargé dans un port situé dans l’UE ; aucune précision n’est donnée sur l’origine de la forêt (dans quel pays, nom de la forêt). De nombreuses entreprises sont convaincues que ce document est suffisant, mais ce n’est pas le cas. </a:t>
            </a:r>
          </a:p>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10</a:t>
            </a:fld>
            <a:endParaRPr lang="en-GB"/>
          </a:p>
        </p:txBody>
      </p:sp>
    </p:spTree>
    <p:extLst>
      <p:ext uri="{BB962C8B-B14F-4D97-AF65-F5344CB8AC3E}">
        <p14:creationId xmlns:p14="http://schemas.microsoft.com/office/powerpoint/2010/main" val="21868477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2525658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55430832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12715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8597133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506936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71634658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02630008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57479751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44975771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78277634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179324149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25600056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337632460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43081963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spTree>
    <p:extLst>
      <p:ext uri="{BB962C8B-B14F-4D97-AF65-F5344CB8AC3E}">
        <p14:creationId xmlns:p14="http://schemas.microsoft.com/office/powerpoint/2010/main" val="4555752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18/11/2014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18/11/2014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0941062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image" Target="../media/image3.jpeg"/><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18/11/2014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18/11/2014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817725065"/>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18/11/2014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323159724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orests@giz.de" TargetMode="External"/><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Microsoft_Word_97_-_2003_Document1.doc"/></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a:t>I</a:t>
            </a:r>
            <a:r>
              <a:rPr lang="fr-FR" smtClean="0"/>
              <a:t>mportant</a:t>
            </a:r>
            <a:r>
              <a:rPr lang="fr-FR" dirty="0" smtClean="0"/>
              <a:t> : mentions légales – VEUILLEZ LIRE CE QUI SUIT</a:t>
            </a:r>
            <a:endParaRPr lang="en-US" dirty="0"/>
          </a:p>
        </p:txBody>
      </p:sp>
      <p:sp>
        <p:nvSpPr>
          <p:cNvPr id="3" name="Inhaltsplatzhalter 2"/>
          <p:cNvSpPr>
            <a:spLocks noGrp="1"/>
          </p:cNvSpPr>
          <p:nvPr>
            <p:ph idx="1"/>
          </p:nvPr>
        </p:nvSpPr>
        <p:spPr>
          <a:xfrm>
            <a:off x="343348" y="2220517"/>
            <a:ext cx="11543852" cy="4275976"/>
          </a:xfrm>
        </p:spPr>
        <p:txBody>
          <a:bodyPr>
            <a:normAutofit fontScale="92500"/>
          </a:bodyPr>
          <a:lstStyle/>
          <a:p>
            <a:r>
              <a:rPr lang="fr-FR" sz="2400" dirty="0" smtClean="0"/>
              <a:t>Ce document de formation a été élaboré par The </a:t>
            </a:r>
            <a:r>
              <a:rPr lang="fr-FR" sz="2400" dirty="0" err="1" smtClean="0"/>
              <a:t>Proforest</a:t>
            </a:r>
            <a:r>
              <a:rPr lang="fr-FR" sz="2400" dirty="0" smtClean="0"/>
              <a:t> Initiative à la demande de la GIZ. Il a été financé par le ministère fédéral allemand de la Coopération économique et du Développement (BMZ). </a:t>
            </a:r>
          </a:p>
          <a:p>
            <a:r>
              <a:rPr lang="fr-FR" sz="24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400" dirty="0" smtClean="0"/>
              <a:t>Les auteurs assument la responsabilité des omissions, des inexactitudes ou des points de vue exprimés dans ce document. Ces points de vue ne reflètent pas nécessairement ceux du BMZ ou de la GIZ.</a:t>
            </a:r>
          </a:p>
          <a:p>
            <a:r>
              <a:rPr lang="fr-FR" sz="2400" dirty="0" smtClean="0"/>
              <a:t>Cette diapositive a un caractère purement informatif ; elle peut être supprimée pour la formation.</a:t>
            </a:r>
          </a:p>
          <a:p>
            <a:r>
              <a:rPr lang="fr-FR" sz="2400" dirty="0" smtClean="0"/>
              <a:t>Si vous décidez d’utiliser cette formation, nous vous serions reconnaissants de nous en informer en contactant </a:t>
            </a:r>
            <a:r>
              <a:rPr lang="fr-FR" sz="2400" dirty="0" smtClean="0">
                <a:hlinkClick r:id="rId3"/>
              </a:rPr>
              <a:t>forests@giz.de</a:t>
            </a:r>
            <a:r>
              <a:rPr lang="fr-FR" sz="2400" dirty="0" smtClean="0"/>
              <a:t>.</a:t>
            </a:r>
            <a:r>
              <a:rPr lang="en-US" sz="2500" dirty="0" smtClean="0"/>
              <a:t> </a:t>
            </a:r>
          </a:p>
          <a:p>
            <a:endParaRPr lang="de-DE" sz="2200" dirty="0"/>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73879" y="4808018"/>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2276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Exemple de document insuffisant</a:t>
            </a:r>
            <a:endParaRPr lang="fr-FR" dirty="0"/>
          </a:p>
        </p:txBody>
      </p:sp>
      <p:pic>
        <p:nvPicPr>
          <p:cNvPr id="4" name="Picture 3" descr="P:\46_ProjectsArchived\P2201-P2300\P2276 Willis &amp; Gambier\Supply chain investigation\Chinese suppliers\Starcorp\Documentation from Starcorp\bl3_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52569" y="84883"/>
            <a:ext cx="4659389" cy="6589876"/>
          </a:xfrm>
          <a:prstGeom prst="rect">
            <a:avLst/>
          </a:prstGeom>
          <a:noFill/>
        </p:spPr>
      </p:pic>
      <p:pic>
        <p:nvPicPr>
          <p:cNvPr id="5"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6210" y="4031173"/>
            <a:ext cx="4396371" cy="2207443"/>
          </a:xfrm>
          <a:prstGeom prst="rect">
            <a:avLst/>
          </a:prstGeom>
          <a:noFill/>
          <a:ln w="9525">
            <a:noFill/>
            <a:miter lim="800000"/>
            <a:headEnd/>
            <a:tailEnd/>
          </a:ln>
        </p:spPr>
      </p:pic>
      <p:sp>
        <p:nvSpPr>
          <p:cNvPr id="6" name="Oval 5"/>
          <p:cNvSpPr/>
          <p:nvPr/>
        </p:nvSpPr>
        <p:spPr bwMode="auto">
          <a:xfrm>
            <a:off x="9303128" y="404597"/>
            <a:ext cx="2520280" cy="1296144"/>
          </a:xfrm>
          <a:prstGeom prst="ellipse">
            <a:avLst/>
          </a:prstGeom>
          <a:noFill/>
          <a:ln w="317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Arial" charset="0"/>
              <a:ea typeface="ヒラギノ角ゴ Pro W3" charset="-128"/>
            </a:endParaRPr>
          </a:p>
        </p:txBody>
      </p:sp>
      <p:cxnSp>
        <p:nvCxnSpPr>
          <p:cNvPr id="8" name="Gerade Verbindung 7"/>
          <p:cNvCxnSpPr>
            <a:endCxn id="6" idx="1"/>
          </p:cNvCxnSpPr>
          <p:nvPr/>
        </p:nvCxnSpPr>
        <p:spPr>
          <a:xfrm flipV="1">
            <a:off x="766210" y="594413"/>
            <a:ext cx="8906004" cy="3436761"/>
          </a:xfrm>
          <a:prstGeom prst="line">
            <a:avLst/>
          </a:prstGeom>
        </p:spPr>
        <p:style>
          <a:lnRef idx="1">
            <a:schemeClr val="dk1"/>
          </a:lnRef>
          <a:fillRef idx="0">
            <a:schemeClr val="dk1"/>
          </a:fillRef>
          <a:effectRef idx="0">
            <a:schemeClr val="dk1"/>
          </a:effectRef>
          <a:fontRef idx="minor">
            <a:schemeClr val="tx1"/>
          </a:fontRef>
        </p:style>
      </p:cxnSp>
      <p:cxnSp>
        <p:nvCxnSpPr>
          <p:cNvPr id="13" name="Gerade Verbindung 12"/>
          <p:cNvCxnSpPr/>
          <p:nvPr/>
        </p:nvCxnSpPr>
        <p:spPr>
          <a:xfrm flipV="1">
            <a:off x="5162581" y="1340285"/>
            <a:ext cx="6549255" cy="4898332"/>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48639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Évaluation du risque (1/2)</a:t>
            </a:r>
            <a:endParaRPr lang="fr-FR" dirty="0">
              <a:solidFill>
                <a:srgbClr val="FF0000"/>
              </a:solidFill>
            </a:endParaRPr>
          </a:p>
        </p:txBody>
      </p:sp>
      <p:sp>
        <p:nvSpPr>
          <p:cNvPr id="3" name="Content Placeholder 2"/>
          <p:cNvSpPr>
            <a:spLocks noGrp="1"/>
          </p:cNvSpPr>
          <p:nvPr>
            <p:ph idx="1"/>
          </p:nvPr>
        </p:nvSpPr>
        <p:spPr>
          <a:xfrm>
            <a:off x="343348" y="2220517"/>
            <a:ext cx="11505304" cy="3926283"/>
          </a:xfrm>
        </p:spPr>
        <p:txBody>
          <a:bodyPr>
            <a:normAutofit fontScale="85000" lnSpcReduction="20000"/>
          </a:bodyPr>
          <a:lstStyle/>
          <a:p>
            <a:pPr marL="0" indent="0">
              <a:buNone/>
            </a:pPr>
            <a:r>
              <a:rPr lang="fr-FR" sz="3000" dirty="0" smtClean="0"/>
              <a:t>Sur la base des procédures, les opérateurs doivent tenir compte des critères pertinents d’évaluation du risque, à savoir : </a:t>
            </a:r>
          </a:p>
          <a:p>
            <a:r>
              <a:rPr lang="fr-FR" sz="2600" dirty="0" smtClean="0"/>
              <a:t>garantie du respect de la législation applicable, pouvant inclure une certification ou d’autres systèmes de vérification tierce partie couvrant le respect de la législation applicable ;</a:t>
            </a:r>
          </a:p>
          <a:p>
            <a:r>
              <a:rPr lang="fr-FR" sz="2600" dirty="0" smtClean="0"/>
              <a:t>prévalence de récoltes illégales d’espèces particulières d’arbres ;</a:t>
            </a:r>
          </a:p>
          <a:p>
            <a:r>
              <a:rPr lang="fr-FR" sz="2600" dirty="0" smtClean="0"/>
              <a:t>prévalence de récoltes ou de pratiques illégales dans le pays de récolte et/ou dans la région infranationale où le bois a été récolté, y compris prise en compte de la prévalence d’un conflit armé ; </a:t>
            </a:r>
          </a:p>
          <a:p>
            <a:r>
              <a:rPr lang="fr-FR" sz="2600" dirty="0" smtClean="0"/>
              <a:t>sanctions imposées par le Conseil de sécurité des Nations unies ou par le Conseil de l’Union européenne sur les importations ou les exportations de bois ; </a:t>
            </a:r>
          </a:p>
          <a:p>
            <a:r>
              <a:rPr lang="fr-FR" sz="2600" dirty="0" smtClean="0"/>
              <a:t>complexité de la chaîne d’approvisionnement en bois et en produits dérivés. </a:t>
            </a:r>
            <a:r>
              <a:rPr lang="en-GB" sz="2000" dirty="0"/>
              <a:t/>
            </a:r>
            <a:br>
              <a:rPr lang="en-GB" sz="2000" dirty="0"/>
            </a:br>
            <a:endParaRPr lang="en-GB" sz="20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11</a:t>
            </a:fld>
            <a:endParaRPr lang="zh-TW" altLang="en-US"/>
          </a:p>
        </p:txBody>
      </p:sp>
    </p:spTree>
    <p:extLst>
      <p:ext uri="{BB962C8B-B14F-4D97-AF65-F5344CB8AC3E}">
        <p14:creationId xmlns:p14="http://schemas.microsoft.com/office/powerpoint/2010/main" val="2826510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Évaluation du risque </a:t>
            </a:r>
            <a:r>
              <a:rPr lang="en-GB" dirty="0" smtClean="0">
                <a:solidFill>
                  <a:srgbClr val="006600"/>
                </a:solidFill>
              </a:rPr>
              <a:t>(2/2)</a:t>
            </a:r>
            <a:endParaRPr lang="en-GB" dirty="0">
              <a:solidFill>
                <a:srgbClr val="FF0000"/>
              </a:solidFill>
            </a:endParaRPr>
          </a:p>
        </p:txBody>
      </p:sp>
      <p:sp>
        <p:nvSpPr>
          <p:cNvPr id="3" name="Content Placeholder 2"/>
          <p:cNvSpPr>
            <a:spLocks noGrp="1"/>
          </p:cNvSpPr>
          <p:nvPr>
            <p:ph idx="1"/>
          </p:nvPr>
        </p:nvSpPr>
        <p:spPr/>
        <p:txBody>
          <a:bodyPr>
            <a:normAutofit/>
          </a:bodyPr>
          <a:lstStyle/>
          <a:p>
            <a:r>
              <a:rPr lang="fr-FR" dirty="0" smtClean="0"/>
              <a:t>Où trouver des informations pertinentes ? </a:t>
            </a:r>
          </a:p>
          <a:p>
            <a:pPr lvl="1"/>
            <a:r>
              <a:rPr lang="fr-FR" dirty="0" smtClean="0"/>
              <a:t>Rapports d’ONG, par ex. Greenpeace, WWF, Global </a:t>
            </a:r>
            <a:r>
              <a:rPr lang="fr-FR" dirty="0" err="1" smtClean="0"/>
              <a:t>Witness</a:t>
            </a:r>
            <a:r>
              <a:rPr lang="fr-FR" dirty="0" smtClean="0"/>
              <a:t>, EIA</a:t>
            </a:r>
          </a:p>
          <a:p>
            <a:pPr lvl="1"/>
            <a:r>
              <a:rPr lang="fr-FR" dirty="0" smtClean="0"/>
              <a:t>Rapports d’études, par ex.  Seneca Creek Associates and Wood </a:t>
            </a:r>
            <a:r>
              <a:rPr lang="fr-FR" dirty="0" err="1" smtClean="0"/>
              <a:t>Resources</a:t>
            </a:r>
            <a:r>
              <a:rPr lang="fr-FR" dirty="0" smtClean="0"/>
              <a:t> International, la Banque mondiale</a:t>
            </a:r>
          </a:p>
          <a:p>
            <a:pPr lvl="1"/>
            <a:r>
              <a:rPr lang="fr-FR" dirty="0" smtClean="0"/>
              <a:t>Global Forest </a:t>
            </a:r>
            <a:r>
              <a:rPr lang="fr-FR" dirty="0" err="1" smtClean="0"/>
              <a:t>Risk</a:t>
            </a:r>
            <a:r>
              <a:rPr lang="fr-FR" dirty="0" smtClean="0"/>
              <a:t> </a:t>
            </a:r>
            <a:r>
              <a:rPr lang="fr-FR" dirty="0" err="1" smtClean="0"/>
              <a:t>Registry</a:t>
            </a:r>
            <a:r>
              <a:rPr lang="fr-FR" dirty="0" smtClean="0"/>
              <a:t> : bois contrôlé FSC</a:t>
            </a:r>
          </a:p>
          <a:p>
            <a:pPr lvl="1"/>
            <a:r>
              <a:rPr lang="fr-FR" dirty="0" smtClean="0"/>
              <a:t>Indice de perception de la corruption (IPC) de </a:t>
            </a:r>
            <a:r>
              <a:rPr lang="fr-FR" dirty="0" err="1" smtClean="0"/>
              <a:t>Transparency</a:t>
            </a:r>
            <a:r>
              <a:rPr lang="fr-FR" dirty="0" smtClean="0"/>
              <a:t> International (TI)</a:t>
            </a:r>
          </a:p>
          <a:p>
            <a:pPr lvl="1"/>
            <a:r>
              <a:rPr lang="fr-FR" dirty="0" smtClean="0"/>
              <a:t>Forest </a:t>
            </a:r>
            <a:r>
              <a:rPr lang="fr-FR" dirty="0" err="1" smtClean="0"/>
              <a:t>Legality</a:t>
            </a:r>
            <a:r>
              <a:rPr lang="fr-FR" dirty="0" smtClean="0"/>
              <a:t> Alliance : outils d’évaluation du risque compilant les informations sur le pays et les espèces</a:t>
            </a:r>
          </a:p>
          <a:p>
            <a:pPr lvl="1"/>
            <a:r>
              <a:rPr lang="fr-FR" dirty="0" err="1" smtClean="0"/>
              <a:t>Illegal</a:t>
            </a:r>
            <a:r>
              <a:rPr lang="fr-FR" dirty="0" smtClean="0"/>
              <a:t> </a:t>
            </a:r>
            <a:r>
              <a:rPr lang="fr-FR" dirty="0" err="1" smtClean="0"/>
              <a:t>Logging</a:t>
            </a:r>
            <a:r>
              <a:rPr lang="fr-FR" dirty="0" smtClean="0"/>
              <a:t> Portal (portail sur l’exploitation illégale du bois)</a:t>
            </a:r>
          </a:p>
          <a:p>
            <a:pPr lvl="1">
              <a:buNone/>
            </a:pP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12</a:t>
            </a:fld>
            <a:endParaRPr lang="zh-TW" altLang="en-US"/>
          </a:p>
        </p:txBody>
      </p:sp>
    </p:spTree>
    <p:extLst>
      <p:ext uri="{BB962C8B-B14F-4D97-AF65-F5344CB8AC3E}">
        <p14:creationId xmlns:p14="http://schemas.microsoft.com/office/powerpoint/2010/main" val="503133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092525"/>
            <a:ext cx="10515600" cy="1325563"/>
          </a:xfrm>
        </p:spPr>
        <p:txBody>
          <a:bodyPr/>
          <a:lstStyle/>
          <a:p>
            <a:r>
              <a:rPr lang="en-GB" dirty="0" smtClean="0">
                <a:solidFill>
                  <a:srgbClr val="006600"/>
                </a:solidFill>
              </a:rPr>
              <a:t>Global Forest Risk Registry (1/2)</a:t>
            </a:r>
            <a:endParaRPr lang="en-GB" dirty="0">
              <a:solidFill>
                <a:srgbClr val="006600"/>
              </a:solidFill>
            </a:endParaRPr>
          </a:p>
        </p:txBody>
      </p:sp>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199" y="2206625"/>
            <a:ext cx="9136783" cy="4439502"/>
          </a:xfrm>
          <a:prstGeom prst="rect">
            <a:avLst/>
          </a:prstGeom>
        </p:spPr>
      </p:pic>
      <p:sp>
        <p:nvSpPr>
          <p:cNvPr id="4" name="Slide Number Placeholder 3"/>
          <p:cNvSpPr>
            <a:spLocks noGrp="1"/>
          </p:cNvSpPr>
          <p:nvPr>
            <p:ph type="sldNum" sz="quarter" idx="12"/>
          </p:nvPr>
        </p:nvSpPr>
        <p:spPr/>
        <p:txBody>
          <a:bodyPr/>
          <a:lstStyle/>
          <a:p>
            <a:fld id="{A4CE05BE-1510-4BF9-B87A-E3BAF5EBDA19}" type="slidenum">
              <a:rPr lang="zh-TW" altLang="en-US" smtClean="0"/>
              <a:pPr/>
              <a:t>13</a:t>
            </a:fld>
            <a:endParaRPr lang="zh-TW" altLang="en-US"/>
          </a:p>
        </p:txBody>
      </p:sp>
      <p:sp>
        <p:nvSpPr>
          <p:cNvPr id="9" name="TextBox 8"/>
          <p:cNvSpPr txBox="1"/>
          <p:nvPr/>
        </p:nvSpPr>
        <p:spPr>
          <a:xfrm>
            <a:off x="8908084" y="1548433"/>
            <a:ext cx="3672408" cy="400110"/>
          </a:xfrm>
          <a:prstGeom prst="rect">
            <a:avLst/>
          </a:prstGeom>
          <a:noFill/>
        </p:spPr>
        <p:txBody>
          <a:bodyPr wrap="square" rtlCol="0">
            <a:spAutoFit/>
          </a:bodyPr>
          <a:lstStyle/>
          <a:p>
            <a:r>
              <a:rPr lang="en-GB" sz="2000" dirty="0"/>
              <a:t>www.globalforestregistry.org</a:t>
            </a:r>
          </a:p>
        </p:txBody>
      </p:sp>
    </p:spTree>
    <p:extLst>
      <p:ext uri="{BB962C8B-B14F-4D97-AF65-F5344CB8AC3E}">
        <p14:creationId xmlns:p14="http://schemas.microsoft.com/office/powerpoint/2010/main" val="3220770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59151" y="2125424"/>
            <a:ext cx="6170249" cy="4627688"/>
          </a:xfrm>
          <a:prstGeom prst="rect">
            <a:avLst/>
          </a:prstGeom>
        </p:spPr>
      </p:pic>
      <p:sp>
        <p:nvSpPr>
          <p:cNvPr id="6" name="Title 1"/>
          <p:cNvSpPr txBox="1">
            <a:spLocks/>
          </p:cNvSpPr>
          <p:nvPr/>
        </p:nvSpPr>
        <p:spPr bwMode="auto">
          <a:xfrm>
            <a:off x="459150" y="1504991"/>
            <a:ext cx="5926151" cy="44355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fontAlgn="base">
              <a:spcBef>
                <a:spcPct val="0"/>
              </a:spcBef>
              <a:spcAft>
                <a:spcPct val="0"/>
              </a:spcAft>
              <a:defRPr/>
            </a:pPr>
            <a:r>
              <a:rPr lang="en-GB" sz="3000" b="1" dirty="0">
                <a:solidFill>
                  <a:srgbClr val="006600"/>
                </a:solidFill>
              </a:rPr>
              <a:t>Global Forest Risk </a:t>
            </a:r>
            <a:r>
              <a:rPr lang="en-GB" sz="3000" b="1" dirty="0" smtClean="0">
                <a:solidFill>
                  <a:srgbClr val="006600"/>
                </a:solidFill>
              </a:rPr>
              <a:t>Registry (2/2)</a:t>
            </a:r>
            <a:endParaRPr lang="en-GB" sz="3000" b="1" kern="0" dirty="0">
              <a:solidFill>
                <a:schemeClr val="tx2"/>
              </a:solidFill>
              <a:latin typeface="+mj-lt"/>
              <a:ea typeface="+mj-ea"/>
              <a:cs typeface="+mj-cs"/>
            </a:endParaRPr>
          </a:p>
        </p:txBody>
      </p:sp>
      <p:sp>
        <p:nvSpPr>
          <p:cNvPr id="7" name="TextBox 6"/>
          <p:cNvSpPr txBox="1"/>
          <p:nvPr/>
        </p:nvSpPr>
        <p:spPr>
          <a:xfrm>
            <a:off x="8908084" y="1548433"/>
            <a:ext cx="3672408" cy="400110"/>
          </a:xfrm>
          <a:prstGeom prst="rect">
            <a:avLst/>
          </a:prstGeom>
          <a:noFill/>
        </p:spPr>
        <p:txBody>
          <a:bodyPr wrap="square" rtlCol="0">
            <a:spAutoFit/>
          </a:bodyPr>
          <a:lstStyle/>
          <a:p>
            <a:r>
              <a:rPr lang="en-GB" sz="2000" dirty="0"/>
              <a:t>www.globalforestregistry.org</a:t>
            </a:r>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14</a:t>
            </a:fld>
            <a:endParaRPr lang="zh-TW" altLang="en-US"/>
          </a:p>
        </p:txBody>
      </p:sp>
    </p:spTree>
    <p:extLst>
      <p:ext uri="{BB962C8B-B14F-4D97-AF65-F5344CB8AC3E}">
        <p14:creationId xmlns:p14="http://schemas.microsoft.com/office/powerpoint/2010/main" val="2443317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Indice de perception de la corruption</a:t>
            </a:r>
            <a:endParaRPr lang="fr-FR" dirty="0">
              <a:solidFill>
                <a:srgbClr val="006600"/>
              </a:solidFill>
            </a:endParaRPr>
          </a:p>
        </p:txBody>
      </p:sp>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18510" y="2063126"/>
            <a:ext cx="7909736" cy="4650825"/>
          </a:xfrm>
        </p:spPr>
      </p:pic>
      <p:sp>
        <p:nvSpPr>
          <p:cNvPr id="3" name="Slide Number Placeholder 2"/>
          <p:cNvSpPr>
            <a:spLocks noGrp="1"/>
          </p:cNvSpPr>
          <p:nvPr>
            <p:ph type="sldNum" sz="quarter" idx="12"/>
          </p:nvPr>
        </p:nvSpPr>
        <p:spPr/>
        <p:txBody>
          <a:bodyPr/>
          <a:lstStyle/>
          <a:p>
            <a:fld id="{A4CE05BE-1510-4BF9-B87A-E3BAF5EBDA19}" type="slidenum">
              <a:rPr lang="zh-TW" altLang="en-US" smtClean="0"/>
              <a:pPr/>
              <a:t>15</a:t>
            </a:fld>
            <a:endParaRPr lang="zh-TW" altLang="en-US"/>
          </a:p>
        </p:txBody>
      </p:sp>
      <p:sp>
        <p:nvSpPr>
          <p:cNvPr id="6" name="TextBox 6"/>
          <p:cNvSpPr txBox="1"/>
          <p:nvPr/>
        </p:nvSpPr>
        <p:spPr>
          <a:xfrm>
            <a:off x="8908084" y="1548433"/>
            <a:ext cx="3672408" cy="400110"/>
          </a:xfrm>
          <a:prstGeom prst="rect">
            <a:avLst/>
          </a:prstGeom>
          <a:noFill/>
        </p:spPr>
        <p:txBody>
          <a:bodyPr wrap="square" rtlCol="0">
            <a:spAutoFit/>
          </a:bodyPr>
          <a:lstStyle/>
          <a:p>
            <a:r>
              <a:rPr lang="en-GB" dirty="0"/>
              <a:t>www.</a:t>
            </a:r>
            <a:r>
              <a:rPr lang="en-GB" sz="2000" dirty="0"/>
              <a:t>cpi.transparency.org</a:t>
            </a:r>
          </a:p>
        </p:txBody>
      </p:sp>
    </p:spTree>
    <p:extLst>
      <p:ext uri="{BB962C8B-B14F-4D97-AF65-F5344CB8AC3E}">
        <p14:creationId xmlns:p14="http://schemas.microsoft.com/office/powerpoint/2010/main" val="1401898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2949" y="1213873"/>
            <a:ext cx="8229600" cy="1143000"/>
          </a:xfrm>
        </p:spPr>
        <p:txBody>
          <a:bodyPr>
            <a:normAutofit/>
          </a:bodyPr>
          <a:lstStyle/>
          <a:p>
            <a:r>
              <a:rPr lang="en-GB" dirty="0" smtClean="0">
                <a:solidFill>
                  <a:srgbClr val="006600"/>
                </a:solidFill>
              </a:rPr>
              <a:t>Forest Legality Alliance (1/2)</a:t>
            </a:r>
            <a:endParaRPr lang="en-GB" dirty="0">
              <a:solidFill>
                <a:srgbClr val="006600"/>
              </a:solidFill>
            </a:endParaRP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t="2792" b="7271"/>
          <a:stretch/>
        </p:blipFill>
        <p:spPr>
          <a:xfrm>
            <a:off x="475051" y="2206625"/>
            <a:ext cx="6895834" cy="4651375"/>
          </a:xfrm>
          <a:prstGeom prst="rect">
            <a:avLst/>
          </a:prstGeom>
        </p:spPr>
      </p:pic>
      <p:sp>
        <p:nvSpPr>
          <p:cNvPr id="3" name="Slide Number Placeholder 2"/>
          <p:cNvSpPr>
            <a:spLocks noGrp="1"/>
          </p:cNvSpPr>
          <p:nvPr>
            <p:ph type="sldNum" sz="quarter" idx="12"/>
          </p:nvPr>
        </p:nvSpPr>
        <p:spPr/>
        <p:txBody>
          <a:bodyPr/>
          <a:lstStyle/>
          <a:p>
            <a:fld id="{A4CE05BE-1510-4BF9-B87A-E3BAF5EBDA19}" type="slidenum">
              <a:rPr lang="zh-TW" altLang="en-US" smtClean="0"/>
              <a:pPr/>
              <a:t>16</a:t>
            </a:fld>
            <a:endParaRPr lang="zh-TW" altLang="en-US"/>
          </a:p>
        </p:txBody>
      </p:sp>
      <p:sp>
        <p:nvSpPr>
          <p:cNvPr id="7" name="TextBox 6"/>
          <p:cNvSpPr txBox="1"/>
          <p:nvPr/>
        </p:nvSpPr>
        <p:spPr>
          <a:xfrm>
            <a:off x="8908084" y="1548433"/>
            <a:ext cx="3672408" cy="400110"/>
          </a:xfrm>
          <a:prstGeom prst="rect">
            <a:avLst/>
          </a:prstGeom>
          <a:noFill/>
        </p:spPr>
        <p:txBody>
          <a:bodyPr wrap="square" rtlCol="0">
            <a:spAutoFit/>
          </a:bodyPr>
          <a:lstStyle/>
          <a:p>
            <a:r>
              <a:rPr lang="en-GB" sz="2000" dirty="0" smtClean="0"/>
              <a:t>www.risk.forestlegality.org</a:t>
            </a:r>
            <a:endParaRPr lang="en-GB" sz="2000" dirty="0"/>
          </a:p>
        </p:txBody>
      </p:sp>
    </p:spTree>
    <p:extLst>
      <p:ext uri="{BB962C8B-B14F-4D97-AF65-F5344CB8AC3E}">
        <p14:creationId xmlns:p14="http://schemas.microsoft.com/office/powerpoint/2010/main" val="4466570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b="5208"/>
          <a:stretch/>
        </p:blipFill>
        <p:spPr>
          <a:xfrm>
            <a:off x="410493" y="2206625"/>
            <a:ext cx="6542583" cy="4651375"/>
          </a:xfrm>
          <a:prstGeom prst="rect">
            <a:avLst/>
          </a:prstGeom>
        </p:spPr>
      </p:pic>
      <p:sp>
        <p:nvSpPr>
          <p:cNvPr id="2" name="Slide Number Placeholder 1"/>
          <p:cNvSpPr>
            <a:spLocks noGrp="1"/>
          </p:cNvSpPr>
          <p:nvPr>
            <p:ph type="sldNum" sz="quarter" idx="12"/>
          </p:nvPr>
        </p:nvSpPr>
        <p:spPr/>
        <p:txBody>
          <a:bodyPr/>
          <a:lstStyle/>
          <a:p>
            <a:fld id="{A4CE05BE-1510-4BF9-B87A-E3BAF5EBDA19}" type="slidenum">
              <a:rPr lang="zh-TW" altLang="en-US" smtClean="0"/>
              <a:pPr/>
              <a:t>17</a:t>
            </a:fld>
            <a:endParaRPr lang="zh-TW" altLang="en-US"/>
          </a:p>
        </p:txBody>
      </p:sp>
      <p:sp>
        <p:nvSpPr>
          <p:cNvPr id="7" name="Title 1"/>
          <p:cNvSpPr>
            <a:spLocks noGrp="1"/>
          </p:cNvSpPr>
          <p:nvPr>
            <p:ph type="title"/>
          </p:nvPr>
        </p:nvSpPr>
        <p:spPr>
          <a:xfrm>
            <a:off x="362949" y="1213873"/>
            <a:ext cx="8229600" cy="1143000"/>
          </a:xfrm>
        </p:spPr>
        <p:txBody>
          <a:bodyPr>
            <a:normAutofit/>
          </a:bodyPr>
          <a:lstStyle/>
          <a:p>
            <a:r>
              <a:rPr lang="en-GB" dirty="0" smtClean="0">
                <a:solidFill>
                  <a:srgbClr val="006600"/>
                </a:solidFill>
              </a:rPr>
              <a:t>Forest Legality Alliance (2/2)</a:t>
            </a:r>
            <a:endParaRPr lang="en-GB" dirty="0">
              <a:solidFill>
                <a:srgbClr val="006600"/>
              </a:solidFill>
            </a:endParaRPr>
          </a:p>
        </p:txBody>
      </p:sp>
      <p:sp>
        <p:nvSpPr>
          <p:cNvPr id="5" name="TextBox 4"/>
          <p:cNvSpPr txBox="1"/>
          <p:nvPr/>
        </p:nvSpPr>
        <p:spPr>
          <a:xfrm>
            <a:off x="8908084" y="1548433"/>
            <a:ext cx="3672408" cy="400110"/>
          </a:xfrm>
          <a:prstGeom prst="rect">
            <a:avLst/>
          </a:prstGeom>
          <a:noFill/>
        </p:spPr>
        <p:txBody>
          <a:bodyPr wrap="square" rtlCol="0">
            <a:spAutoFit/>
          </a:bodyPr>
          <a:lstStyle/>
          <a:p>
            <a:r>
              <a:rPr lang="en-GB" sz="2000" dirty="0" smtClean="0"/>
              <a:t>www.risk.forestlegality.org</a:t>
            </a:r>
            <a:endParaRPr lang="en-GB" sz="2000" dirty="0"/>
          </a:p>
        </p:txBody>
      </p:sp>
    </p:spTree>
    <p:extLst>
      <p:ext uri="{BB962C8B-B14F-4D97-AF65-F5344CB8AC3E}">
        <p14:creationId xmlns:p14="http://schemas.microsoft.com/office/powerpoint/2010/main" val="27135692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Catégorisation des sources (1/2)</a:t>
            </a:r>
            <a:endParaRPr lang="fr-FR" dirty="0">
              <a:solidFill>
                <a:srgbClr val="006600"/>
              </a:solidFill>
            </a:endParaRPr>
          </a:p>
        </p:txBody>
      </p:sp>
      <p:sp>
        <p:nvSpPr>
          <p:cNvPr id="3" name="Content Placeholder 2"/>
          <p:cNvSpPr>
            <a:spLocks noGrp="1"/>
          </p:cNvSpPr>
          <p:nvPr>
            <p:ph idx="1"/>
          </p:nvPr>
        </p:nvSpPr>
        <p:spPr>
          <a:xfrm>
            <a:off x="343348" y="2206625"/>
            <a:ext cx="8507288" cy="5069160"/>
          </a:xfrm>
        </p:spPr>
        <p:txBody>
          <a:bodyPr>
            <a:normAutofit/>
          </a:bodyPr>
          <a:lstStyle/>
          <a:p>
            <a:r>
              <a:rPr lang="fr-FR" sz="3000" dirty="0" smtClean="0"/>
              <a:t>Sur la base des résultats de l’évaluation du risque, vous pouvez catégoriser vos sources pour faciliter toute amélioration</a:t>
            </a:r>
          </a:p>
          <a:p>
            <a:pPr lvl="1"/>
            <a:r>
              <a:rPr lang="fr-FR" dirty="0" smtClean="0"/>
              <a:t>Inconnues/indésirables/illégales</a:t>
            </a:r>
          </a:p>
          <a:p>
            <a:pPr lvl="1"/>
            <a:r>
              <a:rPr lang="fr-FR" dirty="0" smtClean="0"/>
              <a:t>Légales (des documents attestent le respect de la législation)</a:t>
            </a:r>
          </a:p>
          <a:p>
            <a:pPr lvl="1"/>
            <a:r>
              <a:rPr lang="fr-FR" dirty="0" smtClean="0"/>
              <a:t>Légales vérifiées (vérification indépendante par une tierce partie, par exemple systèmes de vérification de la légalité) </a:t>
            </a:r>
          </a:p>
          <a:p>
            <a:pPr lvl="1"/>
            <a:r>
              <a:rPr lang="fr-FR" dirty="0" smtClean="0"/>
              <a:t>En transition (légales et en passe de devenir durables)</a:t>
            </a:r>
          </a:p>
          <a:p>
            <a:pPr lvl="1"/>
            <a:r>
              <a:rPr lang="fr-FR" dirty="0" smtClean="0"/>
              <a:t>Certifiées/recyclées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18</a:t>
            </a:fld>
            <a:endParaRPr lang="zh-TW" altLang="en-US"/>
          </a:p>
        </p:txBody>
      </p:sp>
    </p:spTree>
    <p:extLst>
      <p:ext uri="{BB962C8B-B14F-4D97-AF65-F5344CB8AC3E}">
        <p14:creationId xmlns:p14="http://schemas.microsoft.com/office/powerpoint/2010/main" val="41057600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Catégorisation des sources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p:txBody>
          <a:bodyPr/>
          <a:lstStyle/>
          <a:p>
            <a:r>
              <a:rPr lang="fr-FR" sz="3000" dirty="0" smtClean="0"/>
              <a:t>Vous pouvez également catégoriser les sources en différents niveaux de risque :</a:t>
            </a:r>
          </a:p>
          <a:p>
            <a:pPr lvl="1"/>
            <a:r>
              <a:rPr lang="fr-FR" dirty="0" smtClean="0"/>
              <a:t>Élevé (par ex. espèces menacées, pays présentant un risque élevé d’exploitation illégale du bois)</a:t>
            </a:r>
          </a:p>
          <a:p>
            <a:pPr lvl="1"/>
            <a:r>
              <a:rPr lang="fr-FR" dirty="0" smtClean="0"/>
              <a:t>Faible/ négligeable (par ex. produits certifiés)</a:t>
            </a:r>
          </a:p>
          <a:p>
            <a:pPr lvl="1"/>
            <a:r>
              <a:rPr lang="fr-FR" dirty="0" smtClean="0"/>
              <a:t>En conformité avec le RB UE (autorisations FLEGT ou permis CITES)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19</a:t>
            </a:fld>
            <a:endParaRPr lang="zh-TW" altLang="en-US"/>
          </a:p>
        </p:txBody>
      </p:sp>
    </p:spTree>
    <p:extLst>
      <p:ext uri="{BB962C8B-B14F-4D97-AF65-F5344CB8AC3E}">
        <p14:creationId xmlns:p14="http://schemas.microsoft.com/office/powerpoint/2010/main" val="1231349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Outils et ressources de mise en œuvre du système de diligence contrôlée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Atténuation du risque/ actions de suivi</a:t>
            </a:r>
            <a:endParaRPr lang="fr-FR" dirty="0">
              <a:solidFill>
                <a:srgbClr val="006600"/>
              </a:solidFill>
            </a:endParaRPr>
          </a:p>
        </p:txBody>
      </p:sp>
      <p:sp>
        <p:nvSpPr>
          <p:cNvPr id="3" name="Content Placeholder 2"/>
          <p:cNvSpPr>
            <a:spLocks noGrp="1"/>
          </p:cNvSpPr>
          <p:nvPr>
            <p:ph idx="1"/>
          </p:nvPr>
        </p:nvSpPr>
        <p:spPr>
          <a:xfrm>
            <a:off x="358083" y="2128345"/>
            <a:ext cx="6680993" cy="4525963"/>
          </a:xfrm>
        </p:spPr>
        <p:txBody>
          <a:bodyPr>
            <a:normAutofit fontScale="92500" lnSpcReduction="10000"/>
          </a:bodyPr>
          <a:lstStyle/>
          <a:p>
            <a:r>
              <a:rPr lang="fr-FR" sz="2600" dirty="0" smtClean="0"/>
              <a:t>Différentes catégories nécessitent différentes actions de suivi/ mesures d’atténuation, par exemple :</a:t>
            </a:r>
          </a:p>
          <a:p>
            <a:pPr lvl="1">
              <a:buSzPct val="80000"/>
              <a:buFont typeface="Wingdings" panose="05000000000000000000" pitchFamily="2" charset="2"/>
              <a:buChar char="§"/>
            </a:pPr>
            <a:r>
              <a:rPr lang="fr-FR" dirty="0" smtClean="0"/>
              <a:t>Demander des informations complémentaires aux fournisseurs pour confirmer la source forestière et la chaîne d’approvisionnement</a:t>
            </a:r>
          </a:p>
          <a:p>
            <a:pPr lvl="1">
              <a:buSzPct val="80000"/>
              <a:buFont typeface="Wingdings" panose="05000000000000000000" pitchFamily="2" charset="2"/>
              <a:buChar char="§"/>
            </a:pPr>
            <a:r>
              <a:rPr lang="fr-FR" dirty="0" smtClean="0"/>
              <a:t>Effectuer des visites sur place pour recueillir les informations manquantes sur la source forestière et la traçabilité</a:t>
            </a:r>
          </a:p>
          <a:p>
            <a:pPr lvl="1">
              <a:buSzPct val="80000"/>
              <a:buFont typeface="Wingdings" panose="05000000000000000000" pitchFamily="2" charset="2"/>
              <a:buChar char="§"/>
            </a:pPr>
            <a:r>
              <a:rPr lang="fr-FR" dirty="0" smtClean="0"/>
              <a:t>Demander d’autres espèces ou un autre pays d’origine </a:t>
            </a:r>
          </a:p>
          <a:p>
            <a:pPr lvl="1">
              <a:buSzPct val="80000"/>
              <a:buFont typeface="Wingdings" panose="05000000000000000000" pitchFamily="2" charset="2"/>
              <a:buChar char="§"/>
            </a:pPr>
            <a:r>
              <a:rPr lang="fr-FR" dirty="0" smtClean="0"/>
              <a:t>Demander une vérification de seconde partie pour confirmer la légalité</a:t>
            </a:r>
          </a:p>
          <a:p>
            <a:pPr lvl="1">
              <a:buSzPct val="80000"/>
              <a:buFont typeface="Wingdings" panose="05000000000000000000" pitchFamily="2" charset="2"/>
              <a:buChar char="§"/>
            </a:pPr>
            <a:r>
              <a:rPr lang="fr-FR" dirty="0" smtClean="0"/>
              <a:t>Demander des produits certifiés ou légaux vérifiés</a:t>
            </a:r>
            <a:endParaRPr lang="en-GB" dirty="0" smtClean="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20</a:t>
            </a:fld>
            <a:endParaRPr lang="zh-TW" alt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049733" y="2206625"/>
            <a:ext cx="5142267" cy="3679020"/>
          </a:xfrm>
          <a:prstGeom prst="rect">
            <a:avLst/>
          </a:prstGeom>
        </p:spPr>
      </p:pic>
    </p:spTree>
    <p:extLst>
      <p:ext uri="{BB962C8B-B14F-4D97-AF65-F5344CB8AC3E}">
        <p14:creationId xmlns:p14="http://schemas.microsoft.com/office/powerpoint/2010/main" val="586272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Méthodes d’assurance </a:t>
            </a:r>
            <a:r>
              <a:rPr lang="en-GB" dirty="0" smtClean="0"/>
              <a:t>	</a:t>
            </a:r>
            <a:endParaRPr lang="en-GB" dirty="0"/>
          </a:p>
        </p:txBody>
      </p:sp>
      <p:sp>
        <p:nvSpPr>
          <p:cNvPr id="3" name="Content Placeholder 2"/>
          <p:cNvSpPr>
            <a:spLocks noGrp="1"/>
          </p:cNvSpPr>
          <p:nvPr>
            <p:ph idx="1"/>
          </p:nvPr>
        </p:nvSpPr>
        <p:spPr/>
        <p:txBody>
          <a:bodyPr>
            <a:normAutofit/>
          </a:bodyPr>
          <a:lstStyle/>
          <a:p>
            <a:r>
              <a:rPr lang="fr-FR" dirty="0" smtClean="0"/>
              <a:t>Types de vérification :</a:t>
            </a:r>
          </a:p>
          <a:p>
            <a:pPr lvl="1"/>
            <a:r>
              <a:rPr lang="fr-FR" dirty="0" smtClean="0"/>
              <a:t>Vérification de première partie, par ex. auto-déclaration</a:t>
            </a:r>
          </a:p>
          <a:p>
            <a:pPr lvl="1"/>
            <a:r>
              <a:rPr lang="fr-FR" dirty="0" smtClean="0"/>
              <a:t>Vérification de seconde partie, par ex. client vérifiant ses fournisseurs </a:t>
            </a:r>
          </a:p>
          <a:p>
            <a:pPr lvl="1"/>
            <a:r>
              <a:rPr lang="fr-FR" dirty="0" smtClean="0"/>
              <a:t>Vérification tierce partie, par ex. organisme de certification évaluant la certification de la chaîne de contrôle</a:t>
            </a:r>
          </a:p>
          <a:p>
            <a:r>
              <a:rPr lang="fr-FR" dirty="0" smtClean="0"/>
              <a:t>Dépend</a:t>
            </a:r>
          </a:p>
          <a:p>
            <a:pPr lvl="1"/>
            <a:r>
              <a:rPr lang="fr-FR" dirty="0" smtClean="0"/>
              <a:t>du niveau de risque</a:t>
            </a:r>
          </a:p>
          <a:p>
            <a:pPr lvl="1"/>
            <a:r>
              <a:rPr lang="fr-FR" dirty="0" smtClean="0"/>
              <a:t>de la complexité de la chaîne d’approvisionnement</a:t>
            </a:r>
          </a:p>
          <a:p>
            <a:pPr lvl="1"/>
            <a:r>
              <a:rPr lang="fr-FR" dirty="0" smtClean="0"/>
              <a:t>de la fiabilité des preuves </a:t>
            </a:r>
            <a:endParaRPr lang="fr-FR"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21</a:t>
            </a:fld>
            <a:endParaRPr lang="zh-TW" altLang="en-US"/>
          </a:p>
        </p:txBody>
      </p:sp>
    </p:spTree>
    <p:extLst>
      <p:ext uri="{BB962C8B-B14F-4D97-AF65-F5344CB8AC3E}">
        <p14:creationId xmlns:p14="http://schemas.microsoft.com/office/powerpoint/2010/main" val="42264506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Actions prioritaires</a:t>
            </a:r>
            <a:endParaRPr lang="fr-FR" dirty="0">
              <a:solidFill>
                <a:srgbClr val="006600"/>
              </a:solidFill>
            </a:endParaRPr>
          </a:p>
        </p:txBody>
      </p:sp>
      <p:sp>
        <p:nvSpPr>
          <p:cNvPr id="3" name="Content Placeholder 2"/>
          <p:cNvSpPr>
            <a:spLocks noGrp="1"/>
          </p:cNvSpPr>
          <p:nvPr>
            <p:ph idx="1"/>
          </p:nvPr>
        </p:nvSpPr>
        <p:spPr/>
        <p:txBody>
          <a:bodyPr>
            <a:normAutofit/>
          </a:bodyPr>
          <a:lstStyle/>
          <a:p>
            <a:r>
              <a:rPr lang="fr-FR" dirty="0" smtClean="0"/>
              <a:t>Priorité essentielle :</a:t>
            </a:r>
          </a:p>
          <a:p>
            <a:pPr lvl="1"/>
            <a:r>
              <a:rPr lang="fr-FR" dirty="0" smtClean="0"/>
              <a:t>Exclure les sources indésirables : bois illégal, issu d’une conversion, génétiquement modifié (GM), hautes valeurs de conservation (HVC), conflits sociaux</a:t>
            </a:r>
          </a:p>
          <a:p>
            <a:pPr lvl="1"/>
            <a:r>
              <a:rPr lang="fr-FR" dirty="0" smtClean="0"/>
              <a:t>Augmenter progressivement la proportion de produits certifiés</a:t>
            </a:r>
          </a:p>
          <a:p>
            <a:r>
              <a:rPr lang="fr-FR" dirty="0" smtClean="0"/>
              <a:t>La hiérarchisation des priorités peut être basée sur les aspects suivants :</a:t>
            </a:r>
          </a:p>
          <a:p>
            <a:pPr lvl="1"/>
            <a:r>
              <a:rPr lang="fr-FR" dirty="0" smtClean="0"/>
              <a:t>Lutte contre les sources/ fournisseurs présentant un risque élevé</a:t>
            </a:r>
          </a:p>
          <a:p>
            <a:pPr lvl="1"/>
            <a:r>
              <a:rPr lang="fr-FR" dirty="0" smtClean="0"/>
              <a:t>Lutte contre les produits en grandes quantités </a:t>
            </a:r>
          </a:p>
          <a:p>
            <a:pPr lvl="1"/>
            <a:r>
              <a:rPr lang="fr-FR" dirty="0" smtClean="0"/>
              <a:t>Lutte contre les produits à marge bénéficiaire considérable</a:t>
            </a:r>
          </a:p>
          <a:p>
            <a:pPr lvl="1"/>
            <a:r>
              <a:rPr lang="fr-FR" dirty="0" smtClean="0"/>
              <a:t>Possibilité de certification, par ex. chaîne de contrôle rompue</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22</a:t>
            </a:fld>
            <a:endParaRPr lang="zh-TW" altLang="en-US"/>
          </a:p>
        </p:txBody>
      </p:sp>
    </p:spTree>
    <p:extLst>
      <p:ext uri="{BB962C8B-B14F-4D97-AF65-F5344CB8AC3E}">
        <p14:creationId xmlns:p14="http://schemas.microsoft.com/office/powerpoint/2010/main" val="3090561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234" y="1124022"/>
            <a:ext cx="10515600" cy="1325563"/>
          </a:xfrm>
        </p:spPr>
        <p:txBody>
          <a:bodyPr/>
          <a:lstStyle/>
          <a:p>
            <a:r>
              <a:rPr lang="fr-FR" dirty="0" smtClean="0">
                <a:solidFill>
                  <a:srgbClr val="006600"/>
                </a:solidFill>
              </a:rPr>
              <a:t>Responsabilités et formation</a:t>
            </a:r>
            <a:endParaRPr lang="fr-FR" dirty="0">
              <a:solidFill>
                <a:srgbClr val="006600"/>
              </a:solidFill>
            </a:endParaRPr>
          </a:p>
        </p:txBody>
      </p:sp>
      <p:sp>
        <p:nvSpPr>
          <p:cNvPr id="3" name="Content Placeholder 2"/>
          <p:cNvSpPr>
            <a:spLocks noGrp="1"/>
          </p:cNvSpPr>
          <p:nvPr>
            <p:ph idx="1"/>
          </p:nvPr>
        </p:nvSpPr>
        <p:spPr>
          <a:xfrm>
            <a:off x="343347" y="2205570"/>
            <a:ext cx="10441563" cy="4925144"/>
          </a:xfrm>
        </p:spPr>
        <p:txBody>
          <a:bodyPr>
            <a:normAutofit/>
          </a:bodyPr>
          <a:lstStyle/>
          <a:p>
            <a:r>
              <a:rPr lang="fr-FR" sz="2400" dirty="0" smtClean="0"/>
              <a:t>Nécessite l’engagement de la haute direction</a:t>
            </a:r>
          </a:p>
          <a:p>
            <a:r>
              <a:rPr lang="fr-FR" sz="2400" dirty="0" smtClean="0"/>
              <a:t>Déterminer les responsabilités</a:t>
            </a:r>
          </a:p>
          <a:p>
            <a:pPr lvl="1"/>
            <a:r>
              <a:rPr lang="fr-FR" dirty="0" smtClean="0"/>
              <a:t>Service « Environnement »</a:t>
            </a:r>
          </a:p>
          <a:p>
            <a:pPr lvl="1"/>
            <a:r>
              <a:rPr lang="fr-FR" dirty="0" smtClean="0"/>
              <a:t>Service « Achats »</a:t>
            </a:r>
          </a:p>
          <a:p>
            <a:r>
              <a:rPr lang="fr-FR" sz="2400" dirty="0" smtClean="0"/>
              <a:t>Peu de chances de disposer de toutes les compétences nécessaires</a:t>
            </a:r>
          </a:p>
          <a:p>
            <a:pPr lvl="1"/>
            <a:r>
              <a:rPr lang="fr-FR" dirty="0" smtClean="0"/>
              <a:t>Renforcement des capacités</a:t>
            </a:r>
          </a:p>
          <a:p>
            <a:pPr lvl="1"/>
            <a:r>
              <a:rPr lang="fr-FR" dirty="0" smtClean="0"/>
              <a:t>Peut nécessiter une externalisation</a:t>
            </a:r>
          </a:p>
          <a:p>
            <a:r>
              <a:rPr lang="fr-FR" sz="2400" dirty="0" smtClean="0"/>
              <a:t>Différentes compétences à différents moments</a:t>
            </a:r>
          </a:p>
          <a:p>
            <a:pPr lvl="1"/>
            <a:r>
              <a:rPr lang="fr-FR" dirty="0" smtClean="0"/>
              <a:t>Élaboration d’une politique et d’un programme de mise en œuvre</a:t>
            </a:r>
          </a:p>
          <a:p>
            <a:pPr lvl="1"/>
            <a:r>
              <a:rPr lang="fr-FR" dirty="0" smtClean="0"/>
              <a:t>Examen des documents et schématisation de la chaîne d’approvisionnement </a:t>
            </a:r>
          </a:p>
          <a:p>
            <a:pPr lvl="1"/>
            <a:r>
              <a:rPr lang="fr-FR" dirty="0" smtClean="0"/>
              <a:t>Réalisation d’évaluations/ d’audits des fournisseurs </a:t>
            </a:r>
            <a:endParaRPr lang="fr-FR"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23</a:t>
            </a:fld>
            <a:endParaRPr lang="zh-TW" altLang="en-US"/>
          </a:p>
        </p:txBody>
      </p:sp>
    </p:spTree>
    <p:extLst>
      <p:ext uri="{BB962C8B-B14F-4D97-AF65-F5344CB8AC3E}">
        <p14:creationId xmlns:p14="http://schemas.microsoft.com/office/powerpoint/2010/main" val="11985896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Rapports et suivi</a:t>
            </a:r>
            <a:endParaRPr lang="fr-FR" dirty="0">
              <a:solidFill>
                <a:srgbClr val="006600"/>
              </a:solidFill>
            </a:endParaRPr>
          </a:p>
        </p:txBody>
      </p:sp>
      <p:sp>
        <p:nvSpPr>
          <p:cNvPr id="3" name="Content Placeholder 2"/>
          <p:cNvSpPr>
            <a:spLocks noGrp="1"/>
          </p:cNvSpPr>
          <p:nvPr>
            <p:ph idx="1"/>
          </p:nvPr>
        </p:nvSpPr>
        <p:spPr>
          <a:xfrm>
            <a:off x="343348" y="2149474"/>
            <a:ext cx="8003232" cy="4525963"/>
          </a:xfrm>
        </p:spPr>
        <p:txBody>
          <a:bodyPr>
            <a:normAutofit/>
          </a:bodyPr>
          <a:lstStyle/>
          <a:p>
            <a:pPr marL="347663" indent="-336550"/>
            <a:r>
              <a:rPr lang="fr-FR" dirty="0" smtClean="0"/>
              <a:t>La mise en œuvre efficace d’une politique nécessite un suivi des progrès réalisés par rapport aux objectifs fixés</a:t>
            </a:r>
          </a:p>
          <a:p>
            <a:pPr marL="347663" indent="-336550"/>
            <a:r>
              <a:rPr lang="fr-FR" dirty="0" smtClean="0"/>
              <a:t>Rapports réguliers sur les réalisations</a:t>
            </a:r>
          </a:p>
          <a:p>
            <a:pPr marL="347663" indent="-336550"/>
            <a:r>
              <a:rPr lang="fr-FR" dirty="0" smtClean="0"/>
              <a:t>Examen régulier du système de diligence raisonnée</a:t>
            </a:r>
          </a:p>
          <a:p>
            <a:pPr marL="347663" indent="-336550"/>
            <a:r>
              <a:rPr lang="fr-FR" dirty="0" smtClean="0"/>
              <a:t>Examen de la gestion et révision de la politique</a:t>
            </a:r>
            <a:endParaRPr lang="fr-FR"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24</a:t>
            </a:fld>
            <a:endParaRPr lang="zh-TW" altLang="en-US"/>
          </a:p>
        </p:txBody>
      </p:sp>
    </p:spTree>
    <p:extLst>
      <p:ext uri="{BB962C8B-B14F-4D97-AF65-F5344CB8AC3E}">
        <p14:creationId xmlns:p14="http://schemas.microsoft.com/office/powerpoint/2010/main" val="17488206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solidFill>
                <a:prstClr val="black"/>
              </a:solidFill>
            </a:endParaRPr>
          </a:p>
        </p:txBody>
      </p:sp>
      <p:sp>
        <p:nvSpPr>
          <p:cNvPr id="3" name="Untertitel 2"/>
          <p:cNvSpPr>
            <a:spLocks noGrp="1"/>
          </p:cNvSpPr>
          <p:nvPr>
            <p:ph type="subTitle" idx="1"/>
          </p:nvPr>
        </p:nvSpPr>
        <p:spPr>
          <a:xfrm>
            <a:off x="466006" y="1903956"/>
            <a:ext cx="11360429" cy="2400250"/>
          </a:xfrm>
        </p:spPr>
        <p:txBody>
          <a:bodyPr>
            <a:normAutofit/>
          </a:bodyPr>
          <a:lstStyle/>
          <a:p>
            <a:r>
              <a:rPr lang="fr-FR"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dirty="0" smtClean="0">
                <a:cs typeface="Times New Roman" panose="02020603050405020304" pitchFamily="18" charset="0"/>
              </a:rPr>
              <a:t>Le document peut être téléchargé à l’adresse </a:t>
            </a:r>
            <a:r>
              <a:rPr lang="en-US" smtClean="0">
                <a:solidFill>
                  <a:srgbClr val="C00000"/>
                </a:solidFill>
                <a:cs typeface="Times New Roman" panose="02020603050405020304" pitchFamily="18" charset="0"/>
              </a:rPr>
              <a:t>http://</a:t>
            </a:r>
            <a:r>
              <a:rPr lang="en-US" dirty="0" smtClean="0">
                <a:solidFill>
                  <a:srgbClr val="C00000"/>
                </a:solidFill>
                <a:cs typeface="Times New Roman" panose="02020603050405020304" pitchFamily="18" charset="0"/>
              </a:rPr>
              <a:t>capacity4dev.ec.europa.eu/public-flegt/documents ?</a:t>
            </a:r>
            <a:r>
              <a:rPr lang="en-US" dirty="0" err="1" smtClean="0">
                <a:solidFill>
                  <a:srgbClr val="C00000"/>
                </a:solidFill>
                <a:cs typeface="Times New Roman" panose="02020603050405020304" pitchFamily="18" charset="0"/>
              </a:rPr>
              <a:t>gterm</a:t>
            </a:r>
            <a:r>
              <a:rPr lang="en-US" dirty="0" smtClean="0">
                <a:solidFill>
                  <a:srgbClr val="C00000"/>
                </a:solidFill>
                <a:cs typeface="Times New Roman" panose="02020603050405020304" pitchFamily="18" charset="0"/>
              </a:rPr>
              <a:t>[0</a:t>
            </a:r>
            <a:r>
              <a:rPr lang="en-US" dirty="0">
                <a:solidFill>
                  <a:srgbClr val="C00000"/>
                </a:solidFill>
                <a:cs typeface="Times New Roman" panose="02020603050405020304" pitchFamily="18" charset="0"/>
              </a:rPr>
              <a:t>]=</a:t>
            </a:r>
            <a:r>
              <a:rPr lang="en-US" dirty="0" smtClean="0">
                <a:solidFill>
                  <a:srgbClr val="C00000"/>
                </a:solidFill>
                <a:cs typeface="Times New Roman" panose="02020603050405020304" pitchFamily="18" charset="0"/>
              </a:rPr>
              <a:t>2144</a:t>
            </a:r>
            <a:r>
              <a:rPr lang="en-US" dirty="0" smtClean="0">
                <a:cs typeface="Times New Roman" panose="02020603050405020304" pitchFamily="18" charset="0"/>
              </a:rPr>
              <a:t>.</a:t>
            </a:r>
            <a:endParaRPr lang="de-DE" dirty="0"/>
          </a:p>
        </p:txBody>
      </p:sp>
      <p:sp>
        <p:nvSpPr>
          <p:cNvPr id="4" name="Textfeld 3"/>
          <p:cNvSpPr txBox="1"/>
          <p:nvPr/>
        </p:nvSpPr>
        <p:spPr>
          <a:xfrm>
            <a:off x="503584" y="561411"/>
            <a:ext cx="9263270" cy="1200329"/>
          </a:xfrm>
          <a:prstGeom prst="rect">
            <a:avLst/>
          </a:prstGeom>
          <a:solidFill>
            <a:schemeClr val="bg1"/>
          </a:solidFill>
        </p:spPr>
        <p:txBody>
          <a:bodyPr wrap="square" rtlCol="0">
            <a:spAutoFit/>
          </a:bodyPr>
          <a:lstStyle/>
          <a:p>
            <a:r>
              <a:rPr lang="fr-FR" sz="24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855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a:stCxn id="5" idx="2"/>
          </p:cNvCxnSpPr>
          <p:nvPr/>
        </p:nvCxnSpPr>
        <p:spPr bwMode="auto">
          <a:xfrm>
            <a:off x="1590329" y="3338030"/>
            <a:ext cx="0" cy="167823"/>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14" name="Straight Connector 13"/>
          <p:cNvCxnSpPr>
            <a:stCxn id="7" idx="2"/>
          </p:cNvCxnSpPr>
          <p:nvPr/>
        </p:nvCxnSpPr>
        <p:spPr bwMode="auto">
          <a:xfrm flipH="1">
            <a:off x="6013873" y="2996952"/>
            <a:ext cx="48006" cy="681171"/>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2" name="Title 1"/>
          <p:cNvSpPr>
            <a:spLocks noGrp="1"/>
          </p:cNvSpPr>
          <p:nvPr>
            <p:ph type="title"/>
          </p:nvPr>
        </p:nvSpPr>
        <p:spPr/>
        <p:txBody>
          <a:bodyPr/>
          <a:lstStyle/>
          <a:p>
            <a:r>
              <a:rPr lang="fr-FR" dirty="0" smtClean="0">
                <a:solidFill>
                  <a:srgbClr val="006600"/>
                </a:solidFill>
              </a:rPr>
              <a:t>Programme de mise en œuvre </a:t>
            </a:r>
            <a:endParaRPr lang="fr-FR" dirty="0">
              <a:solidFill>
                <a:srgbClr val="006600"/>
              </a:solidFill>
            </a:endParaRPr>
          </a:p>
        </p:txBody>
      </p:sp>
      <p:sp>
        <p:nvSpPr>
          <p:cNvPr id="4" name="TextBox 3"/>
          <p:cNvSpPr txBox="1"/>
          <p:nvPr/>
        </p:nvSpPr>
        <p:spPr>
          <a:xfrm>
            <a:off x="343348" y="3429000"/>
            <a:ext cx="3389408" cy="2123658"/>
          </a:xfrm>
          <a:prstGeom prst="rect">
            <a:avLst/>
          </a:prstGeom>
          <a:solidFill>
            <a:schemeClr val="accent1">
              <a:lumMod val="60000"/>
              <a:lumOff val="40000"/>
            </a:schemeClr>
          </a:solidFill>
          <a:ln>
            <a:solidFill>
              <a:schemeClr val="bg1"/>
            </a:solidFill>
          </a:ln>
        </p:spPr>
        <p:txBody>
          <a:bodyPr wrap="square" rtlCol="0">
            <a:spAutoFit/>
          </a:bodyPr>
          <a:lstStyle/>
          <a:p>
            <a:r>
              <a:rPr lang="fr-FR" sz="2200" dirty="0" smtClean="0"/>
              <a:t>Système de diligence contrôlée :</a:t>
            </a:r>
          </a:p>
          <a:p>
            <a:pPr marL="457200" indent="-457200">
              <a:buFont typeface="+mj-lt"/>
              <a:buAutoNum type="arabicPeriod"/>
            </a:pPr>
            <a:r>
              <a:rPr lang="fr-FR" sz="2200" dirty="0" smtClean="0"/>
              <a:t>Collecte d’informations</a:t>
            </a:r>
          </a:p>
          <a:p>
            <a:pPr marL="457200" indent="-457200">
              <a:buFont typeface="+mj-lt"/>
              <a:buAutoNum type="arabicPeriod"/>
            </a:pPr>
            <a:r>
              <a:rPr lang="fr-FR" sz="2200" dirty="0" smtClean="0"/>
              <a:t>Procédure d’évaluation du risque</a:t>
            </a:r>
          </a:p>
          <a:p>
            <a:pPr marL="457200" indent="-457200">
              <a:buFont typeface="+mj-lt"/>
              <a:buAutoNum type="arabicPeriod"/>
            </a:pPr>
            <a:r>
              <a:rPr lang="fr-FR" sz="2200" dirty="0" smtClean="0"/>
              <a:t>Mesures d’atténuation</a:t>
            </a:r>
            <a:endParaRPr lang="fr-FR" sz="2200" dirty="0"/>
          </a:p>
        </p:txBody>
      </p:sp>
      <p:sp>
        <p:nvSpPr>
          <p:cNvPr id="5" name="TextBox 4"/>
          <p:cNvSpPr txBox="1"/>
          <p:nvPr/>
        </p:nvSpPr>
        <p:spPr>
          <a:xfrm>
            <a:off x="438201" y="2137701"/>
            <a:ext cx="2304256" cy="1200329"/>
          </a:xfrm>
          <a:prstGeom prst="rect">
            <a:avLst/>
          </a:prstGeom>
          <a:solidFill>
            <a:schemeClr val="accent1">
              <a:lumMod val="60000"/>
              <a:lumOff val="40000"/>
            </a:schemeClr>
          </a:solidFill>
          <a:ln>
            <a:solidFill>
              <a:schemeClr val="bg1"/>
            </a:solidFill>
          </a:ln>
        </p:spPr>
        <p:txBody>
          <a:bodyPr wrap="square" rtlCol="0">
            <a:spAutoFit/>
          </a:bodyPr>
          <a:lstStyle/>
          <a:p>
            <a:pPr algn="ctr"/>
            <a:r>
              <a:rPr lang="fr-FR" sz="2400" dirty="0" smtClean="0"/>
              <a:t>Collaboration avec les fournisseurs</a:t>
            </a:r>
            <a:endParaRPr lang="fr-FR" sz="2400" dirty="0"/>
          </a:p>
        </p:txBody>
      </p:sp>
      <p:sp>
        <p:nvSpPr>
          <p:cNvPr id="6" name="TextBox 5"/>
          <p:cNvSpPr txBox="1"/>
          <p:nvPr/>
        </p:nvSpPr>
        <p:spPr>
          <a:xfrm>
            <a:off x="4663827" y="3434225"/>
            <a:ext cx="3265147" cy="1446550"/>
          </a:xfrm>
          <a:prstGeom prst="rect">
            <a:avLst/>
          </a:prstGeom>
          <a:solidFill>
            <a:schemeClr val="accent1">
              <a:lumMod val="60000"/>
              <a:lumOff val="40000"/>
            </a:schemeClr>
          </a:solidFill>
          <a:ln>
            <a:solidFill>
              <a:schemeClr val="bg1"/>
            </a:solidFill>
          </a:ln>
        </p:spPr>
        <p:txBody>
          <a:bodyPr wrap="square" rtlCol="0">
            <a:spAutoFit/>
          </a:bodyPr>
          <a:lstStyle/>
          <a:p>
            <a:pPr marL="457200" indent="-457200">
              <a:buFont typeface="+mj-lt"/>
              <a:buAutoNum type="arabicPeriod" startAt="4"/>
            </a:pPr>
            <a:r>
              <a:rPr lang="fr-FR" sz="2200" dirty="0" smtClean="0"/>
              <a:t>Définition de priorités</a:t>
            </a:r>
          </a:p>
          <a:p>
            <a:pPr marL="457200" indent="-457200">
              <a:buFont typeface="+mj-lt"/>
              <a:buAutoNum type="arabicPeriod" startAt="4"/>
            </a:pPr>
            <a:r>
              <a:rPr lang="fr-FR" sz="2200" dirty="0" smtClean="0"/>
              <a:t>Responsabilités et formation</a:t>
            </a:r>
          </a:p>
          <a:p>
            <a:pPr marL="457200" indent="-457200">
              <a:buFont typeface="+mj-lt"/>
              <a:buAutoNum type="arabicPeriod" startAt="4"/>
            </a:pPr>
            <a:r>
              <a:rPr lang="fr-FR" sz="2200" dirty="0" smtClean="0"/>
              <a:t>Rapports et suivi</a:t>
            </a:r>
            <a:endParaRPr lang="fr-FR" sz="2200" dirty="0"/>
          </a:p>
        </p:txBody>
      </p:sp>
      <p:sp>
        <p:nvSpPr>
          <p:cNvPr id="7" name="TextBox 6"/>
          <p:cNvSpPr txBox="1"/>
          <p:nvPr/>
        </p:nvSpPr>
        <p:spPr>
          <a:xfrm>
            <a:off x="4645720" y="2165955"/>
            <a:ext cx="2832317" cy="830997"/>
          </a:xfrm>
          <a:prstGeom prst="rect">
            <a:avLst/>
          </a:prstGeom>
          <a:solidFill>
            <a:schemeClr val="accent1">
              <a:lumMod val="60000"/>
              <a:lumOff val="40000"/>
            </a:schemeClr>
          </a:solidFill>
          <a:ln>
            <a:solidFill>
              <a:schemeClr val="bg1"/>
            </a:solidFill>
          </a:ln>
        </p:spPr>
        <p:txBody>
          <a:bodyPr wrap="square" rtlCol="0">
            <a:spAutoFit/>
          </a:bodyPr>
          <a:lstStyle/>
          <a:p>
            <a:pPr algn="ctr"/>
            <a:r>
              <a:rPr lang="fr-FR" sz="2400" dirty="0" smtClean="0"/>
              <a:t>Procédure/protocole interne</a:t>
            </a:r>
            <a:endParaRPr lang="fr-FR" sz="2400" dirty="0"/>
          </a:p>
        </p:txBody>
      </p:sp>
      <p:cxnSp>
        <p:nvCxnSpPr>
          <p:cNvPr id="18" name="Straight Arrow Connector 17"/>
          <p:cNvCxnSpPr/>
          <p:nvPr/>
        </p:nvCxnSpPr>
        <p:spPr bwMode="auto">
          <a:xfrm>
            <a:off x="3026914" y="2566595"/>
            <a:ext cx="1296144" cy="0"/>
          </a:xfrm>
          <a:prstGeom prst="straightConnector1">
            <a:avLst/>
          </a:prstGeom>
          <a:solidFill>
            <a:schemeClr val="accent1"/>
          </a:solidFill>
          <a:ln w="38100" cap="flat" cmpd="sng" algn="ctr">
            <a:solidFill>
              <a:schemeClr val="tx1"/>
            </a:solidFill>
            <a:prstDash val="solid"/>
            <a:round/>
            <a:headEnd type="arrow"/>
            <a:tailEnd type="arrow"/>
          </a:ln>
          <a:effectLst/>
        </p:spPr>
      </p:cxnSp>
      <p:sp>
        <p:nvSpPr>
          <p:cNvPr id="8" name="Oval 7"/>
          <p:cNvSpPr/>
          <p:nvPr/>
        </p:nvSpPr>
        <p:spPr>
          <a:xfrm>
            <a:off x="159183" y="3293183"/>
            <a:ext cx="3212706" cy="24076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1055440" y="5902194"/>
            <a:ext cx="1512168" cy="646331"/>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fr-FR" dirty="0" smtClean="0"/>
              <a:t>Exigences du RB UE</a:t>
            </a:r>
            <a:endParaRPr lang="fr-FR" dirty="0"/>
          </a:p>
        </p:txBody>
      </p:sp>
      <p:sp>
        <p:nvSpPr>
          <p:cNvPr id="15" name="TextBox 14"/>
          <p:cNvSpPr txBox="1"/>
          <p:nvPr/>
        </p:nvSpPr>
        <p:spPr>
          <a:xfrm>
            <a:off x="5339916" y="5810490"/>
            <a:ext cx="1512168" cy="923330"/>
          </a:xfrm>
          <a:prstGeom prst="rect">
            <a:avLst/>
          </a:prstGeom>
          <a:solidFill>
            <a:schemeClr val="accent3">
              <a:lumMod val="60000"/>
              <a:lumOff val="40000"/>
            </a:schemeClr>
          </a:solidFill>
          <a:ln w="34925">
            <a:solidFill>
              <a:srgbClr val="92D050"/>
            </a:solidFill>
          </a:ln>
        </p:spPr>
        <p:txBody>
          <a:bodyPr wrap="square" rtlCol="0">
            <a:spAutoFit/>
          </a:bodyPr>
          <a:lstStyle/>
          <a:p>
            <a:pPr algn="ctr"/>
            <a:r>
              <a:rPr lang="fr-FR" dirty="0" smtClean="0"/>
              <a:t>Aller au-delà des exigences du RB UE</a:t>
            </a:r>
            <a:endParaRPr lang="fr-FR" dirty="0"/>
          </a:p>
        </p:txBody>
      </p:sp>
      <p:sp>
        <p:nvSpPr>
          <p:cNvPr id="11" name="Oval 10"/>
          <p:cNvSpPr/>
          <p:nvPr/>
        </p:nvSpPr>
        <p:spPr>
          <a:xfrm>
            <a:off x="4358543" y="3205562"/>
            <a:ext cx="3310660" cy="24076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3</a:t>
            </a:fld>
            <a:endParaRPr lang="zh-TW" altLang="en-US"/>
          </a:p>
        </p:txBody>
      </p:sp>
    </p:spTree>
    <p:extLst>
      <p:ext uri="{BB962C8B-B14F-4D97-AF65-F5344CB8AC3E}">
        <p14:creationId xmlns:p14="http://schemas.microsoft.com/office/powerpoint/2010/main" val="2147062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5"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4"/>
          <p:cNvSpPr>
            <a:spLocks noGrp="1" noChangeArrowheads="1"/>
          </p:cNvSpPr>
          <p:nvPr>
            <p:ph type="title"/>
          </p:nvPr>
        </p:nvSpPr>
        <p:spPr>
          <a:xfrm>
            <a:off x="368400" y="954701"/>
            <a:ext cx="10515600" cy="1325563"/>
          </a:xfrm>
        </p:spPr>
        <p:txBody>
          <a:bodyPr/>
          <a:lstStyle/>
          <a:p>
            <a:r>
              <a:rPr lang="fr-FR" dirty="0" smtClean="0">
                <a:solidFill>
                  <a:srgbClr val="006600"/>
                </a:solidFill>
              </a:rPr>
              <a:t>Mise en place d’un système de diligence raisonnée : collecter les informations de base</a:t>
            </a:r>
          </a:p>
        </p:txBody>
      </p:sp>
      <p:sp>
        <p:nvSpPr>
          <p:cNvPr id="5124" name="Rectangle 15"/>
          <p:cNvSpPr>
            <a:spLocks noGrp="1" noChangeArrowheads="1"/>
          </p:cNvSpPr>
          <p:nvPr>
            <p:ph idx="1"/>
          </p:nvPr>
        </p:nvSpPr>
        <p:spPr/>
        <p:txBody>
          <a:bodyPr>
            <a:normAutofit/>
          </a:bodyPr>
          <a:lstStyle/>
          <a:p>
            <a:r>
              <a:rPr lang="fr-FR" dirty="0" smtClean="0"/>
              <a:t>Commencer avec de nombreuses sources inconnues</a:t>
            </a:r>
          </a:p>
          <a:p>
            <a:r>
              <a:rPr lang="fr-FR" dirty="0" smtClean="0"/>
              <a:t>Utiliser généralement le questionnaire fournisseurs</a:t>
            </a:r>
          </a:p>
          <a:p>
            <a:pPr lvl="1"/>
            <a:r>
              <a:rPr lang="fr-FR" dirty="0" smtClean="0"/>
              <a:t>Obtenir des informations sur le produit : espèces et pays de récolte</a:t>
            </a:r>
          </a:p>
          <a:p>
            <a:pPr lvl="1"/>
            <a:r>
              <a:rPr lang="fr-FR" dirty="0" smtClean="0"/>
              <a:t>Identifier les questions liées à la légalité</a:t>
            </a:r>
          </a:p>
          <a:p>
            <a:pPr lvl="1"/>
            <a:r>
              <a:rPr lang="fr-FR" dirty="0" smtClean="0"/>
              <a:t>Déterminer le niveau de risque</a:t>
            </a:r>
          </a:p>
          <a:p>
            <a:pPr lvl="1"/>
            <a:r>
              <a:rPr lang="fr-FR" dirty="0" smtClean="0"/>
              <a:t>Clarifier la question de traçabilité jusqu’au point de vente</a:t>
            </a:r>
          </a:p>
          <a:p>
            <a:r>
              <a:rPr lang="fr-FR" dirty="0" smtClean="0"/>
              <a:t>Visites chez les fournisseurs : vérifier le système interne et les sources d’approvisionnement en bois</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4</a:t>
            </a:fld>
            <a:endParaRPr lang="zh-TW" altLang="en-US"/>
          </a:p>
        </p:txBody>
      </p:sp>
    </p:spTree>
    <p:extLst>
      <p:ext uri="{BB962C8B-B14F-4D97-AF65-F5344CB8AC3E}">
        <p14:creationId xmlns:p14="http://schemas.microsoft.com/office/powerpoint/2010/main" val="3712922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38548" y="-59426"/>
            <a:ext cx="12230548" cy="685800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a:latin typeface="Arial" charset="0"/>
              <a:ea typeface="ヒラギノ角ゴ Pro W3" charset="-128"/>
            </a:endParaRPr>
          </a:p>
        </p:txBody>
      </p:sp>
      <p:graphicFrame>
        <p:nvGraphicFramePr>
          <p:cNvPr id="6151" name="Object 3"/>
          <p:cNvGraphicFramePr>
            <a:graphicFrameLocks noChangeAspect="1"/>
          </p:cNvGraphicFramePr>
          <p:nvPr>
            <p:extLst>
              <p:ext uri="{D42A27DB-BD31-4B8C-83A1-F6EECF244321}">
                <p14:modId xmlns:p14="http://schemas.microsoft.com/office/powerpoint/2010/main" val="120051822"/>
              </p:ext>
            </p:extLst>
          </p:nvPr>
        </p:nvGraphicFramePr>
        <p:xfrm>
          <a:off x="408894" y="159199"/>
          <a:ext cx="4513263" cy="6669088"/>
        </p:xfrm>
        <a:graphic>
          <a:graphicData uri="http://schemas.openxmlformats.org/presentationml/2006/ole">
            <mc:AlternateContent xmlns:mc="http://schemas.openxmlformats.org/markup-compatibility/2006">
              <mc:Choice xmlns:v="urn:schemas-microsoft-com:vml" Requires="v">
                <p:oleObj spid="_x0000_s1063" name="Document" r:id="rId4" imgW="5439603" imgH="8035655" progId="Word.Document.8">
                  <p:embed/>
                </p:oleObj>
              </mc:Choice>
              <mc:Fallback>
                <p:oleObj name="Document" r:id="rId4" imgW="5439603" imgH="8035655" progId="Word.Document.8">
                  <p:embed/>
                  <p:pic>
                    <p:nvPicPr>
                      <p:cNvPr id="0" name="Picture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8894" y="159199"/>
                        <a:ext cx="4513263" cy="66690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4979876" y="2353810"/>
            <a:ext cx="2232248" cy="923330"/>
          </a:xfrm>
          <a:prstGeom prst="rect">
            <a:avLst/>
          </a:prstGeom>
          <a:noFill/>
        </p:spPr>
        <p:txBody>
          <a:bodyPr wrap="square" rtlCol="0">
            <a:spAutoFit/>
          </a:bodyPr>
          <a:lstStyle/>
          <a:p>
            <a:r>
              <a:rPr lang="fr-FR" dirty="0" smtClean="0"/>
              <a:t>Exemple : questionnaire fournisseurs</a:t>
            </a:r>
            <a:endParaRPr lang="fr-FR"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5</a:t>
            </a:fld>
            <a:endParaRPr lang="zh-TW" altLang="en-US"/>
          </a:p>
        </p:txBody>
      </p:sp>
    </p:spTree>
    <p:extLst>
      <p:ext uri="{BB962C8B-B14F-4D97-AF65-F5344CB8AC3E}">
        <p14:creationId xmlns:p14="http://schemas.microsoft.com/office/powerpoint/2010/main" val="4112947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0018"/>
            <a:ext cx="9144000" cy="1143000"/>
          </a:xfrm>
        </p:spPr>
        <p:txBody>
          <a:bodyPr>
            <a:normAutofit/>
          </a:bodyPr>
          <a:lstStyle/>
          <a:p>
            <a:r>
              <a:rPr lang="fr-FR" dirty="0" smtClean="0">
                <a:solidFill>
                  <a:srgbClr val="006600"/>
                </a:solidFill>
              </a:rPr>
              <a:t>Collecte d’informations auprès des fournisseurs</a:t>
            </a:r>
            <a:endParaRPr lang="fr-FR" dirty="0">
              <a:solidFill>
                <a:srgbClr val="006600"/>
              </a:solidFill>
            </a:endParaRPr>
          </a:p>
        </p:txBody>
      </p:sp>
      <p:sp>
        <p:nvSpPr>
          <p:cNvPr id="3" name="Content Placeholder 2"/>
          <p:cNvSpPr>
            <a:spLocks noGrp="1"/>
          </p:cNvSpPr>
          <p:nvPr>
            <p:ph idx="1"/>
          </p:nvPr>
        </p:nvSpPr>
        <p:spPr>
          <a:xfrm>
            <a:off x="343348" y="2220517"/>
            <a:ext cx="11505304" cy="4192809"/>
          </a:xfrm>
        </p:spPr>
        <p:txBody>
          <a:bodyPr>
            <a:normAutofit/>
          </a:bodyPr>
          <a:lstStyle/>
          <a:p>
            <a:r>
              <a:rPr lang="fr-FR" dirty="0" smtClean="0"/>
              <a:t>Deux types d’informations attestant la légalité et/ou la durabilité</a:t>
            </a:r>
          </a:p>
          <a:p>
            <a:pPr lvl="1"/>
            <a:r>
              <a:rPr lang="fr-FR" dirty="0" smtClean="0"/>
              <a:t>Source forestière des produits</a:t>
            </a:r>
          </a:p>
          <a:p>
            <a:pPr lvl="1"/>
            <a:r>
              <a:rPr lang="fr-FR" dirty="0" smtClean="0"/>
              <a:t>Traçabilité à partir de la source forestière et tout le long de la chaîne d’approvisionnement</a:t>
            </a:r>
            <a:endParaRPr lang="fr-FR"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8320" y="4332718"/>
            <a:ext cx="8869680" cy="1100328"/>
          </a:xfrm>
          <a:prstGeom prst="rect">
            <a:avLst/>
          </a:prstGeom>
        </p:spPr>
      </p:pic>
      <p:sp>
        <p:nvSpPr>
          <p:cNvPr id="7" name="TextBox 6"/>
          <p:cNvSpPr txBox="1"/>
          <p:nvPr/>
        </p:nvSpPr>
        <p:spPr>
          <a:xfrm>
            <a:off x="3359696" y="5749585"/>
            <a:ext cx="6535638" cy="584775"/>
          </a:xfrm>
          <a:prstGeom prst="rect">
            <a:avLst/>
          </a:prstGeom>
          <a:noFill/>
        </p:spPr>
        <p:txBody>
          <a:bodyPr wrap="square" rtlCol="0">
            <a:spAutoFit/>
          </a:bodyPr>
          <a:lstStyle/>
          <a:p>
            <a:pPr algn="ctr"/>
            <a:r>
              <a:rPr lang="fr-FR" sz="1600" dirty="0" smtClean="0"/>
              <a:t>Les contrôles sont-ils en place pour s’assurer que le bois provient d’une forêt légale et qu’il n’a pas été mélangé avec ou remplacé par d’autre bois ?</a:t>
            </a:r>
            <a:endParaRPr lang="fr-FR" sz="1600" dirty="0"/>
          </a:p>
        </p:txBody>
      </p:sp>
      <p:sp>
        <p:nvSpPr>
          <p:cNvPr id="8" name="TextBox 7"/>
          <p:cNvSpPr txBox="1"/>
          <p:nvPr/>
        </p:nvSpPr>
        <p:spPr>
          <a:xfrm>
            <a:off x="1538796" y="5689157"/>
            <a:ext cx="1872208" cy="584775"/>
          </a:xfrm>
          <a:prstGeom prst="rect">
            <a:avLst/>
          </a:prstGeom>
          <a:noFill/>
        </p:spPr>
        <p:txBody>
          <a:bodyPr wrap="square" rtlCol="0">
            <a:spAutoFit/>
          </a:bodyPr>
          <a:lstStyle/>
          <a:p>
            <a:pPr algn="ctr"/>
            <a:r>
              <a:rPr lang="fr-FR" sz="1600" dirty="0" smtClean="0"/>
              <a:t>La forêt est-elle gérée légalement ?</a:t>
            </a:r>
            <a:endParaRPr lang="fr-FR" sz="1600" dirty="0"/>
          </a:p>
        </p:txBody>
      </p:sp>
      <p:sp>
        <p:nvSpPr>
          <p:cNvPr id="9" name="Right Arrow 8"/>
          <p:cNvSpPr/>
          <p:nvPr/>
        </p:nvSpPr>
        <p:spPr>
          <a:xfrm rot="5400000">
            <a:off x="2328883" y="5433869"/>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ight Arrow 9"/>
          <p:cNvSpPr/>
          <p:nvPr/>
        </p:nvSpPr>
        <p:spPr>
          <a:xfrm rot="16200000">
            <a:off x="3418862" y="5427064"/>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ight Arrow 10"/>
          <p:cNvSpPr/>
          <p:nvPr/>
        </p:nvSpPr>
        <p:spPr>
          <a:xfrm rot="16200000">
            <a:off x="9594460" y="543040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392864" y="3963950"/>
            <a:ext cx="6535638" cy="338554"/>
          </a:xfrm>
          <a:prstGeom prst="rect">
            <a:avLst/>
          </a:prstGeom>
          <a:noFill/>
        </p:spPr>
        <p:txBody>
          <a:bodyPr wrap="square" rtlCol="0">
            <a:spAutoFit/>
          </a:bodyPr>
          <a:lstStyle/>
          <a:p>
            <a:pPr algn="ctr"/>
            <a:r>
              <a:rPr lang="fr-FR" sz="1600" dirty="0" smtClean="0"/>
              <a:t>Contrôle de la chaîne d’approvisionnement</a:t>
            </a:r>
            <a:endParaRPr lang="fr-FR" sz="1600" dirty="0"/>
          </a:p>
        </p:txBody>
      </p:sp>
      <p:sp>
        <p:nvSpPr>
          <p:cNvPr id="13" name="TextBox 12"/>
          <p:cNvSpPr txBox="1"/>
          <p:nvPr/>
        </p:nvSpPr>
        <p:spPr>
          <a:xfrm>
            <a:off x="1559496" y="3756234"/>
            <a:ext cx="1872208" cy="338554"/>
          </a:xfrm>
          <a:prstGeom prst="rect">
            <a:avLst/>
          </a:prstGeom>
          <a:noFill/>
        </p:spPr>
        <p:txBody>
          <a:bodyPr wrap="square" rtlCol="0">
            <a:spAutoFit/>
          </a:bodyPr>
          <a:lstStyle/>
          <a:p>
            <a:pPr algn="ctr"/>
            <a:r>
              <a:rPr lang="fr-FR" sz="1600" dirty="0" smtClean="0"/>
              <a:t>Gestion forestière</a:t>
            </a:r>
            <a:endParaRPr lang="fr-FR" sz="1600" dirty="0"/>
          </a:p>
        </p:txBody>
      </p:sp>
    </p:spTree>
    <p:extLst>
      <p:ext uri="{BB962C8B-B14F-4D97-AF65-F5344CB8AC3E}">
        <p14:creationId xmlns:p14="http://schemas.microsoft.com/office/powerpoint/2010/main" val="42547879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05013"/>
            <a:ext cx="11248430" cy="1325563"/>
          </a:xfrm>
        </p:spPr>
        <p:txBody>
          <a:bodyPr>
            <a:normAutofit/>
          </a:bodyPr>
          <a:lstStyle/>
          <a:p>
            <a:r>
              <a:rPr lang="fr-FR" sz="2600" dirty="0" smtClean="0">
                <a:solidFill>
                  <a:srgbClr val="006600"/>
                </a:solidFill>
              </a:rPr>
              <a:t>Évaluation des informations de base : quelles sont les preuves  disponibles ?</a:t>
            </a:r>
            <a:endParaRPr lang="fr-FR" sz="2600" dirty="0">
              <a:solidFill>
                <a:srgbClr val="006600"/>
              </a:solidFill>
            </a:endParaRPr>
          </a:p>
        </p:txBody>
      </p:sp>
      <p:sp>
        <p:nvSpPr>
          <p:cNvPr id="3" name="Content Placeholder 2"/>
          <p:cNvSpPr>
            <a:spLocks noGrp="1"/>
          </p:cNvSpPr>
          <p:nvPr>
            <p:ph idx="1"/>
          </p:nvPr>
        </p:nvSpPr>
        <p:spPr/>
        <p:txBody>
          <a:bodyPr/>
          <a:lstStyle/>
          <a:p>
            <a:r>
              <a:rPr lang="fr-FR" dirty="0" smtClean="0"/>
              <a:t>Types de preuves</a:t>
            </a:r>
          </a:p>
          <a:p>
            <a:pPr lvl="1"/>
            <a:r>
              <a:rPr lang="fr-FR" dirty="0" smtClean="0"/>
              <a:t>Label ou déclaration en vertu de la vérification tierce partie, par ex. systèmes de certification forestière</a:t>
            </a:r>
          </a:p>
          <a:p>
            <a:pPr lvl="1"/>
            <a:r>
              <a:rPr lang="fr-FR" dirty="0" smtClean="0"/>
              <a:t>Vérification individuelle des déclarations du fournisseur</a:t>
            </a:r>
          </a:p>
          <a:p>
            <a:pPr lvl="1"/>
            <a:r>
              <a:rPr lang="fr-FR" dirty="0" smtClean="0"/>
              <a:t>Combinaison de ce qui précède, par ex. le fournisseur s’approvisionne auprès d’un détenteur de certificat (chaîne de contrôle rompue)</a:t>
            </a:r>
            <a:endParaRPr lang="fr-FR" dirty="0"/>
          </a:p>
        </p:txBody>
      </p:sp>
      <p:pic>
        <p:nvPicPr>
          <p:cNvPr id="20483" name="Picture 3" descr="C:\Users\joyce77\AppData\Local\Microsoft\Windows\Temporary Internet Files\Content.IE5\8OWQMTM1\MC900434832[1].png"/>
          <p:cNvPicPr>
            <a:picLocks noChangeAspect="1" noChangeArrowheads="1"/>
          </p:cNvPicPr>
          <p:nvPr/>
        </p:nvPicPr>
        <p:blipFill>
          <a:blip r:embed="rId3" cstate="print"/>
          <a:srcRect/>
          <a:stretch>
            <a:fillRect/>
          </a:stretch>
        </p:blipFill>
        <p:spPr bwMode="auto">
          <a:xfrm>
            <a:off x="8184356" y="4019544"/>
            <a:ext cx="2674591" cy="2674591"/>
          </a:xfrm>
          <a:prstGeom prst="rect">
            <a:avLst/>
          </a:prstGeom>
          <a:noFill/>
        </p:spPr>
      </p:pic>
      <p:sp>
        <p:nvSpPr>
          <p:cNvPr id="4" name="Slide Number Placeholder 3"/>
          <p:cNvSpPr>
            <a:spLocks noGrp="1"/>
          </p:cNvSpPr>
          <p:nvPr>
            <p:ph type="sldNum" sz="quarter" idx="12"/>
          </p:nvPr>
        </p:nvSpPr>
        <p:spPr/>
        <p:txBody>
          <a:bodyPr/>
          <a:lstStyle/>
          <a:p>
            <a:fld id="{A4CE05BE-1510-4BF9-B87A-E3BAF5EBDA19}" type="slidenum">
              <a:rPr lang="zh-TW" altLang="en-US" smtClean="0"/>
              <a:pPr/>
              <a:t>7</a:t>
            </a:fld>
            <a:endParaRPr lang="zh-TW" altLang="en-US"/>
          </a:p>
        </p:txBody>
      </p:sp>
    </p:spTree>
    <p:extLst>
      <p:ext uri="{BB962C8B-B14F-4D97-AF65-F5344CB8AC3E}">
        <p14:creationId xmlns:p14="http://schemas.microsoft.com/office/powerpoint/2010/main" val="2139393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Exemples de preuves</a:t>
            </a:r>
            <a:endParaRPr lang="fr-FR" dirty="0">
              <a:solidFill>
                <a:srgbClr val="006600"/>
              </a:solidFill>
            </a:endParaRPr>
          </a:p>
        </p:txBody>
      </p:sp>
      <p:sp>
        <p:nvSpPr>
          <p:cNvPr id="3" name="Content Placeholder 2"/>
          <p:cNvSpPr>
            <a:spLocks noGrp="1"/>
          </p:cNvSpPr>
          <p:nvPr>
            <p:ph idx="1"/>
          </p:nvPr>
        </p:nvSpPr>
        <p:spPr/>
        <p:txBody>
          <a:bodyPr>
            <a:normAutofit lnSpcReduction="10000"/>
          </a:bodyPr>
          <a:lstStyle/>
          <a:p>
            <a:r>
              <a:rPr lang="fr-FR" dirty="0" smtClean="0"/>
              <a:t>Certificats de systèmes de certification forestière (par ex. FSC, PEFC) ou de systèmes de vérification de la légalité (par ex. vérification de la conformité légale par </a:t>
            </a:r>
            <a:r>
              <a:rPr lang="fr-FR" dirty="0" err="1" smtClean="0"/>
              <a:t>Rainforest</a:t>
            </a:r>
            <a:r>
              <a:rPr lang="fr-FR" dirty="0" smtClean="0"/>
              <a:t> Alliance)</a:t>
            </a:r>
          </a:p>
          <a:p>
            <a:r>
              <a:rPr lang="fr-FR" dirty="0" smtClean="0"/>
              <a:t>Autorisation de récolter</a:t>
            </a:r>
          </a:p>
          <a:p>
            <a:r>
              <a:rPr lang="fr-FR" dirty="0" smtClean="0"/>
              <a:t>Plan de gestion forestière approuvé</a:t>
            </a:r>
          </a:p>
          <a:p>
            <a:r>
              <a:rPr lang="fr-FR" dirty="0" smtClean="0"/>
              <a:t>Permis d’enlèvement</a:t>
            </a:r>
          </a:p>
          <a:p>
            <a:r>
              <a:rPr lang="fr-FR" dirty="0" smtClean="0"/>
              <a:t>Factures</a:t>
            </a:r>
          </a:p>
          <a:p>
            <a:r>
              <a:rPr lang="fr-FR" dirty="0" smtClean="0"/>
              <a:t>Bons de livraison</a:t>
            </a:r>
            <a:endParaRPr lang="fr-FR"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8</a:t>
            </a:fld>
            <a:endParaRPr lang="zh-TW" alt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8505" y="3429000"/>
            <a:ext cx="4829175" cy="3009811"/>
          </a:xfrm>
          <a:prstGeom prst="rect">
            <a:avLst/>
          </a:prstGeom>
        </p:spPr>
      </p:pic>
    </p:spTree>
    <p:extLst>
      <p:ext uri="{BB962C8B-B14F-4D97-AF65-F5344CB8AC3E}">
        <p14:creationId xmlns:p14="http://schemas.microsoft.com/office/powerpoint/2010/main" val="28884328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Quelles preuves sont insuffisantes ?</a:t>
            </a:r>
            <a:endParaRPr lang="fr-FR" dirty="0">
              <a:solidFill>
                <a:srgbClr val="006600"/>
              </a:solidFill>
            </a:endParaRPr>
          </a:p>
        </p:txBody>
      </p:sp>
      <p:sp>
        <p:nvSpPr>
          <p:cNvPr id="3" name="Content Placeholder 2"/>
          <p:cNvSpPr>
            <a:spLocks noGrp="1"/>
          </p:cNvSpPr>
          <p:nvPr>
            <p:ph idx="1"/>
          </p:nvPr>
        </p:nvSpPr>
        <p:spPr/>
        <p:txBody>
          <a:bodyPr>
            <a:normAutofit/>
          </a:bodyPr>
          <a:lstStyle/>
          <a:p>
            <a:r>
              <a:rPr lang="fr-FR" sz="2600" dirty="0" smtClean="0"/>
              <a:t>Politique environnementale, politique d’approvisionnement responsable</a:t>
            </a:r>
          </a:p>
          <a:p>
            <a:r>
              <a:rPr lang="fr-FR" sz="2600" dirty="0" smtClean="0"/>
              <a:t>Certificats gouvernementaux de GDF</a:t>
            </a:r>
          </a:p>
          <a:p>
            <a:r>
              <a:rPr lang="fr-FR" sz="2600" dirty="0" smtClean="0"/>
              <a:t>Certificat d’origine</a:t>
            </a:r>
          </a:p>
          <a:p>
            <a:r>
              <a:rPr lang="fr-FR" sz="2600" dirty="0" smtClean="0"/>
              <a:t>Adhésion au Réseau international Forêt et Commerce (</a:t>
            </a:r>
            <a:r>
              <a:rPr lang="fr-FR" sz="2600" i="1" dirty="0" smtClean="0"/>
              <a:t>Global Forest and Trade Network</a:t>
            </a:r>
            <a:r>
              <a:rPr lang="fr-FR" sz="2600" dirty="0" smtClean="0"/>
              <a:t> – GFTN) de WWF ou à des programmes similaires</a:t>
            </a:r>
          </a:p>
          <a:p>
            <a:r>
              <a:rPr lang="fr-FR" sz="2600" dirty="0" smtClean="0"/>
              <a:t>Certificats ISO 9000, ISO 14001</a:t>
            </a:r>
          </a:p>
        </p:txBody>
      </p:sp>
      <p:sp>
        <p:nvSpPr>
          <p:cNvPr id="4" name="TextBox 3"/>
          <p:cNvSpPr txBox="1"/>
          <p:nvPr/>
        </p:nvSpPr>
        <p:spPr>
          <a:xfrm>
            <a:off x="623256" y="5337178"/>
            <a:ext cx="6992569" cy="400110"/>
          </a:xfrm>
          <a:prstGeom prst="rect">
            <a:avLst/>
          </a:prstGeom>
          <a:solidFill>
            <a:schemeClr val="accent1">
              <a:lumMod val="40000"/>
              <a:lumOff val="60000"/>
            </a:schemeClr>
          </a:solidFill>
          <a:ln w="25400">
            <a:noFill/>
          </a:ln>
        </p:spPr>
        <p:txBody>
          <a:bodyPr wrap="square" rtlCol="0">
            <a:spAutoFit/>
          </a:bodyPr>
          <a:lstStyle/>
          <a:p>
            <a:r>
              <a:rPr lang="fr-FR" sz="2000" dirty="0" smtClean="0"/>
              <a:t>Elles ne sont pas nécessairement liées à des produits spécifiques</a:t>
            </a:r>
            <a:endParaRPr lang="fr-FR" sz="2000" strike="sngStrike"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9</a:t>
            </a:fld>
            <a:endParaRPr lang="zh-TW" altLang="en-US"/>
          </a:p>
        </p:txBody>
      </p:sp>
    </p:spTree>
    <p:extLst>
      <p:ext uri="{BB962C8B-B14F-4D97-AF65-F5344CB8AC3E}">
        <p14:creationId xmlns:p14="http://schemas.microsoft.com/office/powerpoint/2010/main" val="35091681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2.xml><?xml version="1.0" encoding="utf-8"?>
<ds:datastoreItem xmlns:ds="http://schemas.openxmlformats.org/officeDocument/2006/customXml" ds:itemID="{71C0B6B9-8D27-4599-A5C9-743F9825D9FD}">
  <ds:schemaRefs>
    <ds:schemaRef ds:uri="http://purl.org/dc/elements/1.1/"/>
    <ds:schemaRef ds:uri="http://schemas.microsoft.com/office/infopath/2007/PartnerControls"/>
    <ds:schemaRef ds:uri="http://www.w3.org/XML/1998/namespace"/>
    <ds:schemaRef ds:uri="http://schemas.microsoft.com/office/2006/documentManagement/types"/>
    <ds:schemaRef ds:uri="http://purl.org/dc/dcmitype/"/>
    <ds:schemaRef ds:uri="http://purl.org/dc/terms/"/>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07390CEB-2DAF-45C8-B13C-E05E000E4B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987</Words>
  <Application>Microsoft Office PowerPoint</Application>
  <PresentationFormat>Grand écran</PresentationFormat>
  <Paragraphs>184</Paragraphs>
  <Slides>25</Slides>
  <Notes>16</Notes>
  <HiddenSlides>0</HiddenSlides>
  <MMClips>0</MMClips>
  <ScaleCrop>false</ScaleCrop>
  <HeadingPairs>
    <vt:vector size="8" baseType="variant">
      <vt:variant>
        <vt:lpstr>Polices utilisées</vt:lpstr>
      </vt:variant>
      <vt:variant>
        <vt:i4>7</vt:i4>
      </vt:variant>
      <vt:variant>
        <vt:lpstr>Thème</vt:lpstr>
      </vt:variant>
      <vt:variant>
        <vt:i4>3</vt:i4>
      </vt:variant>
      <vt:variant>
        <vt:lpstr>Serveurs OLE incorporés</vt:lpstr>
      </vt:variant>
      <vt:variant>
        <vt:i4>1</vt:i4>
      </vt:variant>
      <vt:variant>
        <vt:lpstr>Titres des diapositives</vt:lpstr>
      </vt:variant>
      <vt:variant>
        <vt:i4>25</vt:i4>
      </vt:variant>
    </vt:vector>
  </HeadingPairs>
  <TitlesOfParts>
    <vt:vector size="36" baseType="lpstr">
      <vt:lpstr>新細明體</vt:lpstr>
      <vt:lpstr>Arial</vt:lpstr>
      <vt:lpstr>Calibri</vt:lpstr>
      <vt:lpstr>Calibri Light</vt:lpstr>
      <vt:lpstr>Times New Roman</vt:lpstr>
      <vt:lpstr>Wingdings</vt:lpstr>
      <vt:lpstr>ヒラギノ角ゴ Pro W3</vt:lpstr>
      <vt:lpstr>Office Theme</vt:lpstr>
      <vt:lpstr>1_Office Theme</vt:lpstr>
      <vt:lpstr>2_Office Theme</vt:lpstr>
      <vt:lpstr>Document</vt:lpstr>
      <vt:lpstr>Important : mentions légales – VEUILLEZ LIRE CE QUI SUIT</vt:lpstr>
      <vt:lpstr>Règlement Bois de l’UE – Formation des formateurs</vt:lpstr>
      <vt:lpstr>Programme de mise en œuvre </vt:lpstr>
      <vt:lpstr>Mise en place d’un système de diligence raisonnée : collecter les informations de base</vt:lpstr>
      <vt:lpstr>Présentation PowerPoint</vt:lpstr>
      <vt:lpstr>Collecte d’informations auprès des fournisseurs</vt:lpstr>
      <vt:lpstr>Évaluation des informations de base : quelles sont les preuves  disponibles ?</vt:lpstr>
      <vt:lpstr>Exemples de preuves</vt:lpstr>
      <vt:lpstr>Quelles preuves sont insuffisantes ?</vt:lpstr>
      <vt:lpstr>Exemple de document insuffisant</vt:lpstr>
      <vt:lpstr>Évaluation du risque (1/2)</vt:lpstr>
      <vt:lpstr>Évaluation du risque (2/2)</vt:lpstr>
      <vt:lpstr>Global Forest Risk Registry (1/2)</vt:lpstr>
      <vt:lpstr>Présentation PowerPoint</vt:lpstr>
      <vt:lpstr>Indice de perception de la corruption</vt:lpstr>
      <vt:lpstr>Forest Legality Alliance (1/2)</vt:lpstr>
      <vt:lpstr>Forest Legality Alliance (2/2)</vt:lpstr>
      <vt:lpstr>Catégorisation des sources (1/2)</vt:lpstr>
      <vt:lpstr>Catégorisation des sources (2/2)</vt:lpstr>
      <vt:lpstr>Atténuation du risque/ actions de suivi</vt:lpstr>
      <vt:lpstr>Méthodes d’assurance  </vt:lpstr>
      <vt:lpstr>Actions prioritaires</vt:lpstr>
      <vt:lpstr>Responsabilités et formation</vt:lpstr>
      <vt:lpstr>Rapports et suivi</vt:lpstr>
      <vt:lpstr>Présentation PowerPoint</vt:lpstr>
    </vt:vector>
  </TitlesOfParts>
  <Company>Doherty Associates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Catherine Isner-Kaeuffer</cp:lastModifiedBy>
  <cp:revision>100</cp:revision>
  <dcterms:created xsi:type="dcterms:W3CDTF">2013-11-14T15:38:49Z</dcterms:created>
  <dcterms:modified xsi:type="dcterms:W3CDTF">2014-11-18T13:59:06Z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